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2" r:id="rId49"/>
    <p:sldId id="304" r:id="rId50"/>
    <p:sldId id="305" r:id="rId51"/>
    <p:sldId id="306" r:id="rId52"/>
    <p:sldId id="307" r:id="rId53"/>
    <p:sldId id="309" r:id="rId54"/>
    <p:sldId id="310" r:id="rId55"/>
    <p:sldId id="311" r:id="rId56"/>
    <p:sldId id="313" r:id="rId57"/>
    <p:sldId id="312"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00E9-C1D2-CD3E-6BEE-339AACF73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38EC3E-E756-0035-73F4-597766AD4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6D0A8F-9389-F09E-A645-24B12FB431CD}"/>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6DA41A34-8374-1774-AE00-BB6741E599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52F08A-5FAD-DF29-5C4A-2856DCA4E0A7}"/>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78879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5E074-7B29-3972-0AF1-D4A2154009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91B3F-51E1-A364-C564-A09645F69D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4992D6-4517-E3D6-57FF-53038C97FCA9}"/>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10FBAEF8-6BC9-974F-F6E5-86DE3A254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B7E4C-4936-E302-2D02-ABDFD85475DF}"/>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7724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50607D-180E-A014-8DAA-CAAC089AE0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59DC9F-4A99-8304-2370-6233DC40EF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BC192-AFAD-23BC-6D57-D98A959BEC3B}"/>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B452CF63-9DEE-2777-1F4F-7FFF172ACE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DC56F8-4907-190E-3BA5-053BF7695D5C}"/>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07015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D3F0-E432-1582-1AB3-BC3F802691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AB544A-751E-CE8F-92D2-F9BA7CD6A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751C8F-146F-FD26-0382-809073043CDE}"/>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C779812F-A2C4-C4A3-E8E6-9B2CB8B765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CADCBD-DAEC-C75C-B09C-C750E925B1B1}"/>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4147036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E811-CC90-AF14-AA3F-5D281E083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FCB83B-260C-5C33-6FD7-52A3E08A61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B2D68F-8615-6794-49B0-3F8F81C06B02}"/>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12B0FDDD-C7F1-6EFE-26B8-E83DAF89D9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3E5F72-EC19-3E4E-6FB5-A9D400A4FEB5}"/>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233905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E6E0-1C2D-017E-3B98-B7F001A305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3F582A-4B1C-18A3-FF7A-FD7122AA0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6C1582-4352-5A94-98B7-7445E325B5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FC725B-6D9E-6BF7-A507-88745E85F265}"/>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6" name="Footer Placeholder 5">
            <a:extLst>
              <a:ext uri="{FF2B5EF4-FFF2-40B4-BE49-F238E27FC236}">
                <a16:creationId xmlns:a16="http://schemas.microsoft.com/office/drawing/2014/main" id="{78F22823-E985-105C-3C93-959B916126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89E532-8782-E1E3-64FD-45086F029E9C}"/>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92240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D2BB-06D0-70D7-CFF5-E408D235B4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330B37-14E8-D068-2D9E-9455C9525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BC0CDF-87A4-F064-4ED0-31C8364F71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CF90BE-0BC7-D995-CB94-B4E1267FB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CF329-F5C9-66CE-42BE-0B2800FDC3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5191B7-AC8A-D39A-7D75-FFE230521506}"/>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8" name="Footer Placeholder 7">
            <a:extLst>
              <a:ext uri="{FF2B5EF4-FFF2-40B4-BE49-F238E27FC236}">
                <a16:creationId xmlns:a16="http://schemas.microsoft.com/office/drawing/2014/main" id="{02FE11FD-D510-C84C-3F3B-C62BC2FC91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208253-E919-2996-273C-533C9ACB4CC1}"/>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17551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6E14-E797-D544-4F2B-249536CCE3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D0D31-4383-7945-EC05-5CE82D68B45B}"/>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4" name="Footer Placeholder 3">
            <a:extLst>
              <a:ext uri="{FF2B5EF4-FFF2-40B4-BE49-F238E27FC236}">
                <a16:creationId xmlns:a16="http://schemas.microsoft.com/office/drawing/2014/main" id="{11F78B89-6FC8-DB12-398F-4B368887F6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2406D29-61C6-DD02-CEA8-7CE507AC87F5}"/>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312226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E1D69-3DC9-7CD7-7240-1FA7B46DAA19}"/>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3" name="Footer Placeholder 2">
            <a:extLst>
              <a:ext uri="{FF2B5EF4-FFF2-40B4-BE49-F238E27FC236}">
                <a16:creationId xmlns:a16="http://schemas.microsoft.com/office/drawing/2014/main" id="{01CF0E6D-D433-B21C-02D9-B1FD449674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C6770C-BC00-44CA-95B5-719BC1B1C126}"/>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401814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4367-262F-3045-A056-09F1B6C1AE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D8CD2F-587B-CAB2-3FE7-316F1519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D91055-99AB-73D6-018B-BFC953BB3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07142-DC14-83D4-DF6C-828A58E574A4}"/>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6" name="Footer Placeholder 5">
            <a:extLst>
              <a:ext uri="{FF2B5EF4-FFF2-40B4-BE49-F238E27FC236}">
                <a16:creationId xmlns:a16="http://schemas.microsoft.com/office/drawing/2014/main" id="{00051DAE-0887-3D35-43C7-646994D7E9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B45FD-6E30-1B9D-8C7C-CAEC1C25B594}"/>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337189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1B70-1499-7B54-3DE0-05661FF40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25066F-C05F-7308-C0BE-FD9E499A9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62F5206-A887-2EC9-7D1A-25DAB0628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42795-3223-7BC8-E94B-F16FDB63FC43}"/>
              </a:ext>
            </a:extLst>
          </p:cNvPr>
          <p:cNvSpPr>
            <a:spLocks noGrp="1"/>
          </p:cNvSpPr>
          <p:nvPr>
            <p:ph type="dt" sz="half" idx="10"/>
          </p:nvPr>
        </p:nvSpPr>
        <p:spPr/>
        <p:txBody>
          <a:bodyPr/>
          <a:lstStyle/>
          <a:p>
            <a:fld id="{C2E92CC9-377A-46EA-A08E-3AB79A4E9F19}" type="datetimeFigureOut">
              <a:rPr lang="en-IN" smtClean="0"/>
              <a:t>04-11-2022</a:t>
            </a:fld>
            <a:endParaRPr lang="en-IN"/>
          </a:p>
        </p:txBody>
      </p:sp>
      <p:sp>
        <p:nvSpPr>
          <p:cNvPr id="6" name="Footer Placeholder 5">
            <a:extLst>
              <a:ext uri="{FF2B5EF4-FFF2-40B4-BE49-F238E27FC236}">
                <a16:creationId xmlns:a16="http://schemas.microsoft.com/office/drawing/2014/main" id="{6AF61FF9-0BBB-23D0-B7A8-793B25C10C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6D6855-B365-9D28-B093-DFB6B975FD30}"/>
              </a:ext>
            </a:extLst>
          </p:cNvPr>
          <p:cNvSpPr>
            <a:spLocks noGrp="1"/>
          </p:cNvSpPr>
          <p:nvPr>
            <p:ph type="sldNum" sz="quarter" idx="12"/>
          </p:nvPr>
        </p:nvSpPr>
        <p:spPr/>
        <p:txBody>
          <a:bodyPr/>
          <a:lstStyle/>
          <a:p>
            <a:fld id="{970F8E38-F76B-400D-AA1C-40176F855488}" type="slidenum">
              <a:rPr lang="en-IN" smtClean="0"/>
              <a:t>‹#›</a:t>
            </a:fld>
            <a:endParaRPr lang="en-IN"/>
          </a:p>
        </p:txBody>
      </p:sp>
    </p:spTree>
    <p:extLst>
      <p:ext uri="{BB962C8B-B14F-4D97-AF65-F5344CB8AC3E}">
        <p14:creationId xmlns:p14="http://schemas.microsoft.com/office/powerpoint/2010/main" val="164236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A4E55-625B-68A1-6867-32E6664D4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7468A7-DB05-19B1-9CF3-E534C141A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73E2E6-F10A-0027-3AF6-98F7045FA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92CC9-377A-46EA-A08E-3AB79A4E9F19}" type="datetimeFigureOut">
              <a:rPr lang="en-IN" smtClean="0"/>
              <a:t>04-11-2022</a:t>
            </a:fld>
            <a:endParaRPr lang="en-IN"/>
          </a:p>
        </p:txBody>
      </p:sp>
      <p:sp>
        <p:nvSpPr>
          <p:cNvPr id="5" name="Footer Placeholder 4">
            <a:extLst>
              <a:ext uri="{FF2B5EF4-FFF2-40B4-BE49-F238E27FC236}">
                <a16:creationId xmlns:a16="http://schemas.microsoft.com/office/drawing/2014/main" id="{F672235F-D95F-F834-9A05-39B35C6FF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EBC166-D493-621E-C881-069A0D7CF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F8E38-F76B-400D-AA1C-40176F855488}" type="slidenum">
              <a:rPr lang="en-IN" smtClean="0"/>
              <a:t>‹#›</a:t>
            </a:fld>
            <a:endParaRPr lang="en-IN"/>
          </a:p>
        </p:txBody>
      </p:sp>
    </p:spTree>
    <p:extLst>
      <p:ext uri="{BB962C8B-B14F-4D97-AF65-F5344CB8AC3E}">
        <p14:creationId xmlns:p14="http://schemas.microsoft.com/office/powerpoint/2010/main" val="1747431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governance/policy/concepts/effects#manual-preview" TargetMode="External"/><Relationship Id="rId3" Type="http://schemas.openxmlformats.org/officeDocument/2006/relationships/hyperlink" Target="https://learn.microsoft.com/en-us/azure/governance/policy/concepts/effects#audit" TargetMode="External"/><Relationship Id="rId7" Type="http://schemas.openxmlformats.org/officeDocument/2006/relationships/hyperlink" Target="https://learn.microsoft.com/en-us/azure/governance/policy/concepts/effects#disabled" TargetMode="External"/><Relationship Id="rId2" Type="http://schemas.openxmlformats.org/officeDocument/2006/relationships/hyperlink" Target="https://learn.microsoft.com/en-us/azure/governance/policy/concepts/effects#append" TargetMode="External"/><Relationship Id="rId1" Type="http://schemas.openxmlformats.org/officeDocument/2006/relationships/slideLayout" Target="../slideLayouts/slideLayout2.xml"/><Relationship Id="rId6" Type="http://schemas.openxmlformats.org/officeDocument/2006/relationships/hyperlink" Target="https://learn.microsoft.com/en-us/azure/governance/policy/concepts/effects#deployifnotexists" TargetMode="External"/><Relationship Id="rId5" Type="http://schemas.openxmlformats.org/officeDocument/2006/relationships/hyperlink" Target="https://learn.microsoft.com/en-us/azure/governance/policy/concepts/effects#deny" TargetMode="External"/><Relationship Id="rId4" Type="http://schemas.openxmlformats.org/officeDocument/2006/relationships/hyperlink" Target="https://learn.microsoft.com/en-us/azure/governance/policy/concepts/effects#auditifnotexists" TargetMode="External"/><Relationship Id="rId9" Type="http://schemas.openxmlformats.org/officeDocument/2006/relationships/hyperlink" Target="https://learn.microsoft.com/en-us/azure/governance/policy/concepts/effects#modif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examtopics.com/discussions/microsoft/view/46906-exam-az-500-topic-2-question-50-discussion/"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docs.microsoft.com/en-us/azure/aks/azure-ad-integration"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7D8966-739D-AEDD-C951-E14A88B45FF0}"/>
              </a:ext>
            </a:extLst>
          </p:cNvPr>
          <p:cNvSpPr>
            <a:spLocks noGrp="1"/>
          </p:cNvSpPr>
          <p:nvPr>
            <p:ph type="subTitle" idx="1"/>
          </p:nvPr>
        </p:nvSpPr>
        <p:spPr>
          <a:xfrm>
            <a:off x="1584385" y="4542317"/>
            <a:ext cx="9144000" cy="1655762"/>
          </a:xfrm>
        </p:spPr>
        <p:txBody>
          <a:bodyPr>
            <a:normAutofit fontScale="70000" lnSpcReduction="20000"/>
          </a:bodyPr>
          <a:lstStyle/>
          <a:p>
            <a:pPr algn="just"/>
            <a:r>
              <a:rPr lang="en-US" dirty="0"/>
              <a:t>If you want a specified user to be able to implement Azure ad privileged identity management (also called PIM); the user must be with global administrator role in the organizational account (not a Microsoft account).</a:t>
            </a:r>
          </a:p>
          <a:p>
            <a:pPr algn="just"/>
            <a:endParaRPr lang="en-US" dirty="0"/>
          </a:p>
          <a:p>
            <a:pPr algn="just"/>
            <a:r>
              <a:rPr lang="en-US" dirty="0"/>
              <a:t>Steps : 1- to start using PIM in your directory, you must first enable PIM, 2- sign into the Azure portal as global administrator of your directory. 3 - you must be a global administrator with an organizational account (for example user@yourdomain.com, not @Microsoft account)</a:t>
            </a:r>
            <a:endParaRPr lang="en-IN" dirty="0"/>
          </a:p>
        </p:txBody>
      </p:sp>
      <p:pic>
        <p:nvPicPr>
          <p:cNvPr id="1026" name="Picture 2" descr="See the source image">
            <a:extLst>
              <a:ext uri="{FF2B5EF4-FFF2-40B4-BE49-F238E27FC236}">
                <a16:creationId xmlns:a16="http://schemas.microsoft.com/office/drawing/2014/main" id="{78481E97-41FF-523F-699A-A8E75E78A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392" y="137225"/>
            <a:ext cx="7811986" cy="440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1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E42156-6626-3E1F-D0CC-DE26E355753C}"/>
              </a:ext>
            </a:extLst>
          </p:cNvPr>
          <p:cNvPicPr>
            <a:picLocks noChangeAspect="1"/>
          </p:cNvPicPr>
          <p:nvPr/>
        </p:nvPicPr>
        <p:blipFill>
          <a:blip r:embed="rId2"/>
          <a:stretch>
            <a:fillRect/>
          </a:stretch>
        </p:blipFill>
        <p:spPr>
          <a:xfrm>
            <a:off x="1727200" y="1320713"/>
            <a:ext cx="6834863" cy="4036697"/>
          </a:xfrm>
          <a:prstGeom prst="rect">
            <a:avLst/>
          </a:prstGeom>
        </p:spPr>
      </p:pic>
    </p:spTree>
    <p:extLst>
      <p:ext uri="{BB962C8B-B14F-4D97-AF65-F5344CB8AC3E}">
        <p14:creationId xmlns:p14="http://schemas.microsoft.com/office/powerpoint/2010/main" val="3948391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zure Automation State Configuration - Azure Architecture Center |  Microsoft Learn">
            <a:extLst>
              <a:ext uri="{FF2B5EF4-FFF2-40B4-BE49-F238E27FC236}">
                <a16:creationId xmlns:a16="http://schemas.microsoft.com/office/drawing/2014/main" id="{E2406202-04D3-0D8E-0D47-A53276F935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ADFD7408-FFC2-7588-CECA-B2942126A0CB}"/>
              </a:ext>
            </a:extLst>
          </p:cNvPr>
          <p:cNvSpPr txBox="1"/>
          <p:nvPr/>
        </p:nvSpPr>
        <p:spPr>
          <a:xfrm>
            <a:off x="915924" y="683782"/>
            <a:ext cx="10360152" cy="1754326"/>
          </a:xfrm>
          <a:prstGeom prst="rect">
            <a:avLst/>
          </a:prstGeom>
          <a:noFill/>
        </p:spPr>
        <p:txBody>
          <a:bodyPr wrap="square">
            <a:spAutoFit/>
          </a:bodyPr>
          <a:lstStyle/>
          <a:p>
            <a:pPr algn="just"/>
            <a:r>
              <a:rPr lang="en-US" b="0" i="0" dirty="0">
                <a:solidFill>
                  <a:srgbClr val="171717"/>
                </a:solidFill>
                <a:effectLst/>
                <a:latin typeface="Segoe UI" panose="020B0502040204020203" pitchFamily="34" charset="0"/>
              </a:rPr>
              <a:t>Azure Automation State Configuration is an Azure configuration management service that allows you to configure and enforce state on virtual and physical machines in any cloud or on-premises datacenter. </a:t>
            </a:r>
          </a:p>
          <a:p>
            <a:pPr algn="just"/>
            <a:r>
              <a:rPr lang="en-US" b="0" i="0" dirty="0">
                <a:solidFill>
                  <a:srgbClr val="171717"/>
                </a:solidFill>
                <a:effectLst/>
                <a:latin typeface="Segoe UI" panose="020B0502040204020203" pitchFamily="34" charset="0"/>
              </a:rPr>
              <a:t>In addition to enforcing configuration, you can use Azure Automation State Configuration in a report-only mode, where compliance data is generated based on a virtual or physical machine's compliance with a configuration.</a:t>
            </a:r>
          </a:p>
        </p:txBody>
      </p:sp>
      <p:pic>
        <p:nvPicPr>
          <p:cNvPr id="9" name="Picture 8">
            <a:extLst>
              <a:ext uri="{FF2B5EF4-FFF2-40B4-BE49-F238E27FC236}">
                <a16:creationId xmlns:a16="http://schemas.microsoft.com/office/drawing/2014/main" id="{B2056A18-1E05-E4AF-0C40-FDEAFC60617F}"/>
              </a:ext>
            </a:extLst>
          </p:cNvPr>
          <p:cNvPicPr>
            <a:picLocks noChangeAspect="1"/>
          </p:cNvPicPr>
          <p:nvPr/>
        </p:nvPicPr>
        <p:blipFill>
          <a:blip r:embed="rId2"/>
          <a:stretch>
            <a:fillRect/>
          </a:stretch>
        </p:blipFill>
        <p:spPr>
          <a:xfrm>
            <a:off x="1916933" y="2406158"/>
            <a:ext cx="8053333" cy="4451842"/>
          </a:xfrm>
          <a:prstGeom prst="rect">
            <a:avLst/>
          </a:prstGeom>
        </p:spPr>
      </p:pic>
    </p:spTree>
    <p:extLst>
      <p:ext uri="{BB962C8B-B14F-4D97-AF65-F5344CB8AC3E}">
        <p14:creationId xmlns:p14="http://schemas.microsoft.com/office/powerpoint/2010/main" val="1956322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211DE-E698-FA48-92EA-DACD288A05F1}"/>
              </a:ext>
            </a:extLst>
          </p:cNvPr>
          <p:cNvSpPr txBox="1"/>
          <p:nvPr/>
        </p:nvSpPr>
        <p:spPr>
          <a:xfrm>
            <a:off x="1065276" y="100584"/>
            <a:ext cx="9189720" cy="1015663"/>
          </a:xfrm>
          <a:prstGeom prst="rect">
            <a:avLst/>
          </a:prstGeom>
          <a:noFill/>
        </p:spPr>
        <p:txBody>
          <a:bodyPr wrap="square">
            <a:spAutoFit/>
          </a:bodyPr>
          <a:lstStyle/>
          <a:p>
            <a:pPr algn="just"/>
            <a:r>
              <a:rPr lang="en-US" sz="1400" dirty="0"/>
              <a:t>Primary use case for the Azure </a:t>
            </a:r>
            <a:r>
              <a:rPr lang="en-US" b="1" dirty="0"/>
              <a:t>Desired State Configuration (DSC) </a:t>
            </a:r>
            <a:r>
              <a:rPr lang="en-US" sz="1400" dirty="0"/>
              <a:t>extension is to bootstrap a VM to the Azure Automation State Configuration (DSC) service. The service provides benefits that include ongoing management of the VM configuration and integration with other operational tools, such as Azure Monitoring. Using the extension to register VM's to the service provides a flexible solution that even works across Azure subscriptions</a:t>
            </a:r>
            <a:endParaRPr lang="en-IN" sz="1400" dirty="0"/>
          </a:p>
        </p:txBody>
      </p:sp>
      <p:pic>
        <p:nvPicPr>
          <p:cNvPr id="62468" name="Picture 4" descr="Importing a DSC Module">
            <a:extLst>
              <a:ext uri="{FF2B5EF4-FFF2-40B4-BE49-F238E27FC236}">
                <a16:creationId xmlns:a16="http://schemas.microsoft.com/office/drawing/2014/main" id="{B21CBC51-DB5B-BC0E-BF66-41B24BECF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448" y="1068703"/>
            <a:ext cx="8705088" cy="2976505"/>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DSC Node Status">
            <a:extLst>
              <a:ext uri="{FF2B5EF4-FFF2-40B4-BE49-F238E27FC236}">
                <a16:creationId xmlns:a16="http://schemas.microsoft.com/office/drawing/2014/main" id="{AAF78871-E925-E843-BA3D-2BDEF1A32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736" y="4090928"/>
            <a:ext cx="8705088" cy="237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508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33C566-950E-7856-616F-5D43268BBDD0}"/>
              </a:ext>
            </a:extLst>
          </p:cNvPr>
          <p:cNvSpPr txBox="1"/>
          <p:nvPr/>
        </p:nvSpPr>
        <p:spPr>
          <a:xfrm>
            <a:off x="484632" y="1450538"/>
            <a:ext cx="3307429" cy="3693319"/>
          </a:xfrm>
          <a:prstGeom prst="rect">
            <a:avLst/>
          </a:prstGeom>
          <a:noFill/>
        </p:spPr>
        <p:txBody>
          <a:bodyPr wrap="square">
            <a:spAutoFit/>
          </a:bodyPr>
          <a:lstStyle/>
          <a:p>
            <a:pPr algn="just"/>
            <a:r>
              <a:rPr lang="en-IN" b="1" dirty="0"/>
              <a:t>You have an Azure virtual machine named VM1. From Azure Security </a:t>
            </a:r>
            <a:r>
              <a:rPr lang="en-IN" b="1" dirty="0" err="1"/>
              <a:t>Center</a:t>
            </a:r>
            <a:r>
              <a:rPr lang="en-IN" b="1" dirty="0"/>
              <a:t>, you get the following high-severity recommendation: </a:t>
            </a:r>
            <a:r>
              <a:rPr lang="he-IL" b="1" dirty="0"/>
              <a:t>ג€</a:t>
            </a:r>
            <a:r>
              <a:rPr lang="en-IN" b="1" dirty="0"/>
              <a:t>Install endpoint protection solutions on virtual machine </a:t>
            </a:r>
            <a:r>
              <a:rPr lang="he-IL" b="1" dirty="0"/>
              <a:t>ג.€ </a:t>
            </a:r>
            <a:r>
              <a:rPr lang="en-IN" b="1" dirty="0"/>
              <a:t>You need to resolve the issue causing the high-severity recommendation. What should you do? </a:t>
            </a:r>
          </a:p>
          <a:p>
            <a:pPr algn="just"/>
            <a:endParaRPr lang="en-IN" dirty="0"/>
          </a:p>
          <a:p>
            <a:pPr algn="just"/>
            <a:r>
              <a:rPr lang="en-IN" dirty="0"/>
              <a:t>- Add the Microsoft Antimalware extension to VM1. </a:t>
            </a:r>
          </a:p>
        </p:txBody>
      </p:sp>
      <p:pic>
        <p:nvPicPr>
          <p:cNvPr id="63490" name="Picture 2" descr="Microsoft Antimalware in Azure">
            <a:extLst>
              <a:ext uri="{FF2B5EF4-FFF2-40B4-BE49-F238E27FC236}">
                <a16:creationId xmlns:a16="http://schemas.microsoft.com/office/drawing/2014/main" id="{204A6F39-6C6C-546D-DAF2-FD1DB6E3D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61" y="325826"/>
            <a:ext cx="7701947" cy="638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3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006880F-F08E-EC3D-DAF1-E1DFEA317107}"/>
              </a:ext>
            </a:extLst>
          </p:cNvPr>
          <p:cNvSpPr>
            <a:spLocks noGrp="1"/>
          </p:cNvSpPr>
          <p:nvPr>
            <p:ph idx="1"/>
          </p:nvPr>
        </p:nvSpPr>
        <p:spPr>
          <a:xfrm>
            <a:off x="1210736" y="1193800"/>
            <a:ext cx="4970877" cy="4983163"/>
          </a:xfrm>
        </p:spPr>
        <p:txBody>
          <a:bodyPr>
            <a:noAutofit/>
          </a:bodyPr>
          <a:lstStyle/>
          <a:p>
            <a:pPr marL="0" indent="0" algn="just">
              <a:buNone/>
            </a:pPr>
            <a:r>
              <a:rPr lang="en-IN" sz="1500" dirty="0"/>
              <a:t>Your Company’s Azure subscription includes a virtual network that has a single subnet configured. You have created a service endpoint for the subnet, which includes an Azure virtual machine that has Ubuntu Server 18.04 installed. You are preparing to deploy Docker containers to the virtual machine. You need to make sure that the containers can access Azure Storage resources and Azure SQL databases via the service endpoint. You need to perform a task on the virtual machine prior to deploying containers. </a:t>
            </a:r>
          </a:p>
          <a:p>
            <a:pPr marL="0" indent="0" algn="just">
              <a:buNone/>
            </a:pPr>
            <a:r>
              <a:rPr lang="en-IN" sz="1500" dirty="0"/>
              <a:t>Solution: Y</a:t>
            </a:r>
            <a:r>
              <a:rPr lang="en-US" sz="1500" dirty="0" err="1"/>
              <a:t>ou</a:t>
            </a:r>
            <a:r>
              <a:rPr lang="en-US" sz="1500" dirty="0"/>
              <a:t> install the container network interface (CNI) plug-in</a:t>
            </a:r>
          </a:p>
          <a:p>
            <a:pPr marL="0" indent="0" algn="just">
              <a:buNone/>
            </a:pPr>
            <a:r>
              <a:rPr lang="en-IN" sz="1500" i="1" dirty="0"/>
              <a:t>Azure Virtual Network container network interface (CNI) plug-in installs in an Azure Virtual Machine. The plug-in supports both Linux and Windows platform. The plug-in assigns IP addresses from a virtual network to containers brought up in the virtual machine, attaching them to the virtual network, and connecting them directly to other containers and virtual network resources. The plug-in </a:t>
            </a:r>
            <a:r>
              <a:rPr lang="en-IN" sz="1500" i="1" dirty="0" err="1"/>
              <a:t>doesn</a:t>
            </a:r>
            <a:r>
              <a:rPr lang="en-IN" sz="1500" i="1" dirty="0"/>
              <a:t> </a:t>
            </a:r>
            <a:r>
              <a:rPr lang="he-IL" sz="1500" i="1" dirty="0"/>
              <a:t>ג</a:t>
            </a:r>
            <a:r>
              <a:rPr lang="en-IN" sz="1500" i="1" dirty="0" err="1"/>
              <a:t>TM€t</a:t>
            </a:r>
            <a:r>
              <a:rPr lang="en-IN" sz="1500" i="1" dirty="0"/>
              <a:t> rely on overlay networks, or routes, for connectivity, and provides the same performance as virtual machines. The following picture shows how the plug-in provides Azure Virtual Network capabilities to Pods: </a:t>
            </a:r>
          </a:p>
        </p:txBody>
      </p:sp>
      <p:sp>
        <p:nvSpPr>
          <p:cNvPr id="8201" name="Isosceles Triangle 82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ntainer networking overview">
            <a:extLst>
              <a:ext uri="{FF2B5EF4-FFF2-40B4-BE49-F238E27FC236}">
                <a16:creationId xmlns:a16="http://schemas.microsoft.com/office/drawing/2014/main" id="{035F50C1-236A-8021-BF07-7B3B6CA6B0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9702" y="1035946"/>
            <a:ext cx="4402951" cy="5017608"/>
          </a:xfrm>
          <a:prstGeom prst="rect">
            <a:avLst/>
          </a:prstGeom>
          <a:noFill/>
          <a:extLst>
            <a:ext uri="{909E8E84-426E-40DD-AFC4-6F175D3DCCD1}">
              <a14:hiddenFill xmlns:a14="http://schemas.microsoft.com/office/drawing/2010/main">
                <a:solidFill>
                  <a:srgbClr val="FFFFFF"/>
                </a:solidFill>
              </a14:hiddenFill>
            </a:ext>
          </a:extLst>
        </p:spPr>
      </p:pic>
      <p:grpSp>
        <p:nvGrpSpPr>
          <p:cNvPr id="8205" name="Group 8204">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8206" name="Isosceles Triangle 8205">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8206">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436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FD1C6-D513-28B1-EBF5-BCF86B316779}"/>
              </a:ext>
            </a:extLst>
          </p:cNvPr>
          <p:cNvSpPr>
            <a:spLocks noGrp="1"/>
          </p:cNvSpPr>
          <p:nvPr>
            <p:ph idx="1"/>
          </p:nvPr>
        </p:nvSpPr>
        <p:spPr>
          <a:xfrm>
            <a:off x="711200" y="631825"/>
            <a:ext cx="10515600" cy="4351338"/>
          </a:xfrm>
        </p:spPr>
        <p:txBody>
          <a:bodyPr>
            <a:normAutofit/>
          </a:bodyPr>
          <a:lstStyle/>
          <a:p>
            <a:pPr marL="0" indent="0">
              <a:buNone/>
            </a:pPr>
            <a:r>
              <a:rPr lang="en-US" sz="1500"/>
              <a:t>You make use of Azure Resource Manager templates to deploy Azure virtual machines. You have been tasked with making sure that Windows features that are not in use, are automatically inactivated when instances of the virtual machines are provisioned. Which of the following actions should you take? </a:t>
            </a:r>
          </a:p>
          <a:p>
            <a:pPr>
              <a:buFontTx/>
              <a:buChar char="-"/>
            </a:pPr>
            <a:r>
              <a:rPr lang="en-US" sz="1500"/>
              <a:t>You should make use of Azure Automation State Configuration</a:t>
            </a:r>
          </a:p>
          <a:p>
            <a:pPr marL="0" indent="0">
              <a:buNone/>
            </a:pPr>
            <a:r>
              <a:rPr lang="en-US" sz="1500" i="1"/>
              <a:t>You can use Azure Automation State Configuration to manage Azure VMs (both Classic and Resource Manager), on-premises VMs, Linux machines, AWS VMs, and on-premises physical machines. </a:t>
            </a:r>
          </a:p>
          <a:p>
            <a:pPr marL="0" indent="0">
              <a:buNone/>
            </a:pPr>
            <a:r>
              <a:rPr lang="en-US" sz="1500" i="1"/>
              <a:t>Note: Azure Automation State Configuration provides a DSC pull server similar to the Windows Feature DSC-Service so that target nodes automatically receive configurations, conform to the desired state, and report back on their compliance. The built-in pull server in Azure Automation eliminates the need to set up and maintain your own pull server. Azure Automation can target virtual or physical Windows or Linux machines, in the cloud or on-premises.</a:t>
            </a:r>
            <a:endParaRPr lang="en-IN" sz="1500" i="1" dirty="0"/>
          </a:p>
        </p:txBody>
      </p:sp>
      <p:pic>
        <p:nvPicPr>
          <p:cNvPr id="10242" name="Picture 2" descr="See the source image">
            <a:extLst>
              <a:ext uri="{FF2B5EF4-FFF2-40B4-BE49-F238E27FC236}">
                <a16:creationId xmlns:a16="http://schemas.microsoft.com/office/drawing/2014/main" id="{266B6C9A-D7D6-6F34-E905-F48E7B97A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67" y="3174319"/>
            <a:ext cx="8559800" cy="329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904EF7-9D73-2088-A8BE-10AA659BDA47}"/>
              </a:ext>
            </a:extLst>
          </p:cNvPr>
          <p:cNvSpPr txBox="1"/>
          <p:nvPr/>
        </p:nvSpPr>
        <p:spPr>
          <a:xfrm>
            <a:off x="6766980" y="3174319"/>
            <a:ext cx="6354232" cy="2862322"/>
          </a:xfrm>
          <a:prstGeom prst="rect">
            <a:avLst/>
          </a:prstGeom>
          <a:noFill/>
        </p:spPr>
        <p:txBody>
          <a:bodyPr wrap="square">
            <a:spAutoFit/>
          </a:bodyPr>
          <a:lstStyle/>
          <a:p>
            <a:r>
              <a:rPr lang="en-IN" sz="1500" dirty="0"/>
              <a:t>configuration </a:t>
            </a:r>
            <a:r>
              <a:rPr lang="en-IN" sz="1500" dirty="0" err="1"/>
              <a:t>windowsfeatures</a:t>
            </a:r>
            <a:r>
              <a:rPr lang="en-IN" sz="1500" dirty="0"/>
              <a:t> {</a:t>
            </a:r>
          </a:p>
          <a:p>
            <a:endParaRPr lang="en-IN" sz="1500" dirty="0"/>
          </a:p>
          <a:p>
            <a:r>
              <a:rPr lang="en-IN" sz="1500" dirty="0"/>
              <a:t>    Import-</a:t>
            </a:r>
            <a:r>
              <a:rPr lang="en-IN" sz="1500" dirty="0" err="1"/>
              <a:t>DscResource</a:t>
            </a:r>
            <a:r>
              <a:rPr lang="en-IN" sz="1500" dirty="0"/>
              <a:t> -</a:t>
            </a:r>
            <a:r>
              <a:rPr lang="en-IN" sz="1500" dirty="0" err="1"/>
              <a:t>ModuleName</a:t>
            </a:r>
            <a:r>
              <a:rPr lang="en-IN" sz="1500" dirty="0"/>
              <a:t> </a:t>
            </a:r>
            <a:r>
              <a:rPr lang="en-IN" sz="1500" dirty="0" err="1"/>
              <a:t>PsDesiredStateConfiguration</a:t>
            </a:r>
            <a:endParaRPr lang="en-IN" sz="1500" dirty="0"/>
          </a:p>
          <a:p>
            <a:endParaRPr lang="en-IN" sz="1500" dirty="0"/>
          </a:p>
          <a:p>
            <a:r>
              <a:rPr lang="en-IN" sz="1500" dirty="0"/>
              <a:t>    node localhost {</a:t>
            </a:r>
          </a:p>
          <a:p>
            <a:endParaRPr lang="en-IN" sz="1500" dirty="0"/>
          </a:p>
          <a:p>
            <a:r>
              <a:rPr lang="en-IN" sz="1500" dirty="0"/>
              <a:t>        </a:t>
            </a:r>
            <a:r>
              <a:rPr lang="en-IN" sz="1500" dirty="0" err="1"/>
              <a:t>WindowsFeature</a:t>
            </a:r>
            <a:r>
              <a:rPr lang="en-IN" sz="1500" dirty="0"/>
              <a:t> </a:t>
            </a:r>
            <a:r>
              <a:rPr lang="en-IN" sz="1500" dirty="0" err="1"/>
              <a:t>WebServer</a:t>
            </a:r>
            <a:r>
              <a:rPr lang="en-IN" sz="1500" dirty="0"/>
              <a:t> {</a:t>
            </a:r>
          </a:p>
          <a:p>
            <a:r>
              <a:rPr lang="en-IN" sz="1500" dirty="0"/>
              <a:t>            Ensure = "Present"</a:t>
            </a:r>
          </a:p>
          <a:p>
            <a:r>
              <a:rPr lang="en-IN" sz="1500" dirty="0"/>
              <a:t>            Name = "Web-Server"</a:t>
            </a:r>
          </a:p>
          <a:p>
            <a:r>
              <a:rPr lang="en-IN" sz="1500" dirty="0"/>
              <a:t>        }</a:t>
            </a:r>
          </a:p>
          <a:p>
            <a:r>
              <a:rPr lang="en-IN" sz="1500" dirty="0"/>
              <a:t>    }</a:t>
            </a:r>
          </a:p>
          <a:p>
            <a:r>
              <a:rPr lang="en-IN" sz="1500" dirty="0"/>
              <a:t>}</a:t>
            </a:r>
          </a:p>
        </p:txBody>
      </p:sp>
      <p:sp>
        <p:nvSpPr>
          <p:cNvPr id="7" name="TextBox 6">
            <a:extLst>
              <a:ext uri="{FF2B5EF4-FFF2-40B4-BE49-F238E27FC236}">
                <a16:creationId xmlns:a16="http://schemas.microsoft.com/office/drawing/2014/main" id="{4F61C965-9FA0-B74B-1C5F-D27159ECDBD0}"/>
              </a:ext>
            </a:extLst>
          </p:cNvPr>
          <p:cNvSpPr txBox="1"/>
          <p:nvPr/>
        </p:nvSpPr>
        <p:spPr>
          <a:xfrm>
            <a:off x="711200" y="6324213"/>
            <a:ext cx="11549592" cy="523220"/>
          </a:xfrm>
          <a:prstGeom prst="rect">
            <a:avLst/>
          </a:prstGeom>
          <a:noFill/>
        </p:spPr>
        <p:txBody>
          <a:bodyPr wrap="square">
            <a:spAutoFit/>
          </a:bodyPr>
          <a:lstStyle/>
          <a:p>
            <a:r>
              <a:rPr lang="en-IN" sz="1400" i="1" dirty="0" err="1"/>
              <a:t>az</a:t>
            </a:r>
            <a:r>
              <a:rPr lang="en-IN" sz="1400" i="1" dirty="0"/>
              <a:t> deployment group create --resource-group state-configuration \</a:t>
            </a:r>
          </a:p>
          <a:p>
            <a:r>
              <a:rPr lang="en-IN" sz="1400" i="1" dirty="0"/>
              <a:t>    --template-</a:t>
            </a:r>
            <a:r>
              <a:rPr lang="en-IN" sz="1400" i="1" dirty="0" err="1"/>
              <a:t>uri</a:t>
            </a:r>
            <a:r>
              <a:rPr lang="en-IN" sz="1400" i="1" dirty="0"/>
              <a:t> https://raw.githubusercontent.com/mspnp/samples/master/solutions/azure-automation-state-configuration/azuredeploy.json</a:t>
            </a:r>
          </a:p>
        </p:txBody>
      </p:sp>
    </p:spTree>
    <p:extLst>
      <p:ext uri="{BB962C8B-B14F-4D97-AF65-F5344CB8AC3E}">
        <p14:creationId xmlns:p14="http://schemas.microsoft.com/office/powerpoint/2010/main" val="160907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CB630E-0D3F-421C-3E5B-14145E16C14C}"/>
              </a:ext>
            </a:extLst>
          </p:cNvPr>
          <p:cNvSpPr txBox="1"/>
          <p:nvPr/>
        </p:nvSpPr>
        <p:spPr>
          <a:xfrm>
            <a:off x="694266" y="874806"/>
            <a:ext cx="10524067" cy="4801314"/>
          </a:xfrm>
          <a:prstGeom prst="rect">
            <a:avLst/>
          </a:prstGeom>
          <a:noFill/>
        </p:spPr>
        <p:txBody>
          <a:bodyPr wrap="square">
            <a:spAutoFit/>
          </a:bodyPr>
          <a:lstStyle/>
          <a:p>
            <a:pPr algn="just"/>
            <a:r>
              <a:rPr lang="en-IN" dirty="0"/>
              <a:t>Your company </a:t>
            </a:r>
            <a:r>
              <a:rPr lang="he-IL" dirty="0"/>
              <a:t>ג</a:t>
            </a:r>
            <a:r>
              <a:rPr lang="en-IN" dirty="0"/>
              <a:t>TM€s Azure subscription includes Windows Server 2016 Azure virtual machines. You are informed that every virtual machine must have a custom antimalware virtual machine extension installed. You are writing the necessary code for a policy that will help you achieve this. Which of the following is an effect that must be included in your code? </a:t>
            </a:r>
          </a:p>
          <a:p>
            <a:pPr marL="285750" indent="-285750" algn="just">
              <a:buFontTx/>
              <a:buChar char="-"/>
            </a:pPr>
            <a:r>
              <a:rPr lang="en-IN" i="1" dirty="0" err="1"/>
              <a:t>DeployIfNotExists</a:t>
            </a:r>
            <a:endParaRPr lang="en-IN" i="1" dirty="0"/>
          </a:p>
          <a:p>
            <a:pPr algn="just"/>
            <a:r>
              <a:rPr lang="en-IN" i="1" dirty="0"/>
              <a:t>Explanation: </a:t>
            </a:r>
            <a:r>
              <a:rPr lang="en-IN" i="1" dirty="0" err="1"/>
              <a:t>DeployIfNotExists</a:t>
            </a:r>
            <a:r>
              <a:rPr lang="en-IN" i="1" dirty="0"/>
              <a:t> executes a template deployment when the condition is met</a:t>
            </a:r>
          </a:p>
          <a:p>
            <a:pPr algn="just"/>
            <a:endParaRPr lang="en-IN" i="1" dirty="0"/>
          </a:p>
          <a:p>
            <a:pPr algn="just"/>
            <a:r>
              <a:rPr lang="en-US" i="1" dirty="0">
                <a:solidFill>
                  <a:srgbClr val="171717"/>
                </a:solidFill>
                <a:latin typeface="Segoe UI" panose="020B0502040204020203" pitchFamily="34" charset="0"/>
              </a:rPr>
              <a:t>E</a:t>
            </a:r>
            <a:r>
              <a:rPr lang="en-US" b="0" i="1" dirty="0">
                <a:solidFill>
                  <a:srgbClr val="171717"/>
                </a:solidFill>
                <a:effectLst/>
                <a:latin typeface="Segoe UI" panose="020B0502040204020203" pitchFamily="34" charset="0"/>
              </a:rPr>
              <a:t>ffects currently supported in a policy definition:</a:t>
            </a: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2"/>
              </a:rPr>
              <a:t>Append</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3"/>
              </a:rPr>
              <a:t>Audit</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err="1">
                <a:solidFill>
                  <a:srgbClr val="171717"/>
                </a:solidFill>
                <a:effectLst/>
                <a:latin typeface="Segoe UI" panose="020B0502040204020203" pitchFamily="34" charset="0"/>
                <a:hlinkClick r:id="rId4"/>
              </a:rPr>
              <a:t>AuditIfNotExists</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5"/>
              </a:rPr>
              <a:t>Deny</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err="1">
                <a:solidFill>
                  <a:srgbClr val="171717"/>
                </a:solidFill>
                <a:effectLst/>
                <a:latin typeface="Segoe UI" panose="020B0502040204020203" pitchFamily="34" charset="0"/>
                <a:hlinkClick r:id="rId6"/>
              </a:rPr>
              <a:t>DeployIfNotExists</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7"/>
              </a:rPr>
              <a:t>Disabled</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8"/>
              </a:rPr>
              <a:t>Manual (preview)</a:t>
            </a:r>
            <a:endParaRPr lang="en-US" b="0" i="1" dirty="0">
              <a:solidFill>
                <a:srgbClr val="171717"/>
              </a:solidFill>
              <a:effectLst/>
              <a:latin typeface="Segoe UI" panose="020B0502040204020203" pitchFamily="34" charset="0"/>
            </a:endParaRPr>
          </a:p>
          <a:p>
            <a:pPr algn="just">
              <a:buFont typeface="Arial" panose="020B0604020202020204" pitchFamily="34" charset="0"/>
              <a:buChar char="•"/>
            </a:pPr>
            <a:r>
              <a:rPr lang="en-US" b="0" i="1" u="none" strike="noStrike" dirty="0">
                <a:solidFill>
                  <a:srgbClr val="171717"/>
                </a:solidFill>
                <a:effectLst/>
                <a:latin typeface="Segoe UI" panose="020B0502040204020203" pitchFamily="34" charset="0"/>
                <a:hlinkClick r:id="rId9"/>
              </a:rPr>
              <a:t>Modify</a:t>
            </a:r>
            <a:endParaRPr lang="en-US" b="0" i="1" dirty="0">
              <a:solidFill>
                <a:srgbClr val="171717"/>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405777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C2C681-8E77-A2CE-A240-CA708EAA93CF}"/>
              </a:ext>
            </a:extLst>
          </p:cNvPr>
          <p:cNvSpPr>
            <a:spLocks noGrp="1"/>
          </p:cNvSpPr>
          <p:nvPr>
            <p:ph idx="1"/>
          </p:nvPr>
        </p:nvSpPr>
        <p:spPr>
          <a:xfrm>
            <a:off x="643468" y="680345"/>
            <a:ext cx="4970877" cy="5496618"/>
          </a:xfrm>
        </p:spPr>
        <p:txBody>
          <a:bodyPr>
            <a:normAutofit/>
          </a:bodyPr>
          <a:lstStyle/>
          <a:p>
            <a:pPr marL="0" indent="0" algn="just">
              <a:buNone/>
            </a:pPr>
            <a:r>
              <a:rPr lang="en-US" sz="1200" dirty="0"/>
              <a:t>Your company makes use of Azure Active Directory (Azure AD) in a hybrid configuration. All users are making use of hybrid Azure AD joined Windows 10 computers. You manage an Azure SQL database that allows for Azure AD authentication. You need to make sure that database developers are able to connect to the SQL database via Microsoft SQL Server Management Studio (SSMS). You also need to make sure the developers use their on-premises Active Directory account for authentication. Your strategy should allow for authentication prompts to be kept to a minimum. Which of the following is the authentication method the developers should use? </a:t>
            </a:r>
          </a:p>
          <a:p>
            <a:pPr algn="just">
              <a:buFontTx/>
              <a:buChar char="-"/>
            </a:pPr>
            <a:r>
              <a:rPr lang="en-US" sz="1200" dirty="0"/>
              <a:t>Active Directory integrated authentication</a:t>
            </a:r>
          </a:p>
          <a:p>
            <a:pPr marL="0" indent="0" algn="just">
              <a:buNone/>
            </a:pPr>
            <a:r>
              <a:rPr lang="en-US" sz="1200" dirty="0"/>
              <a:t>Azure AD can be the initial Azure AD managed domain. Azure AD can also be an on-premises Active Directory Domain Services that is federated with the Azure AD. Using an Azure AD identity to connect using SSMS or SSDT The following procedures show you how to connect to a SQL database with an Azure AD identity using SQL Server Management Stud io or SQL Server Database Tools. Active Directory integrated authentication Use this method if you are logged in to Windows using your Azure Active Directory credentials from a federated domain. </a:t>
            </a:r>
          </a:p>
          <a:p>
            <a:pPr marL="514350" indent="-514350" algn="just">
              <a:buAutoNum type="arabicPeriod"/>
            </a:pPr>
            <a:r>
              <a:rPr lang="en-US" sz="1200" dirty="0"/>
              <a:t>Start Management Studio or Data Tools and in the Connect to Server (or Connect to Database Engine) dialog box, in the Authentication box, select Active Directory - Integrated. No password is needed or can be entered because your existing credentials will be presented for the connection.</a:t>
            </a:r>
          </a:p>
          <a:p>
            <a:pPr marL="514350" indent="-514350" algn="just">
              <a:buAutoNum type="arabicPeriod"/>
            </a:pPr>
            <a:r>
              <a:rPr lang="en-IN" sz="1200" dirty="0"/>
              <a:t>Select the Options button, and on the Connection Properties page, in the Connect to database box, type the name of the user database you want to connect to. (The AD domain name or tenant ID</a:t>
            </a:r>
            <a:r>
              <a:rPr lang="he-IL" sz="1200" dirty="0"/>
              <a:t>ג €</a:t>
            </a:r>
            <a:r>
              <a:rPr lang="en-IN" sz="1200" dirty="0"/>
              <a:t>option is only supported for Universal with MFA connection options, otherwise it is greyed out.)</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8629CA-2142-1E00-5ECF-7BE7FA9D4B70}"/>
              </a:ext>
            </a:extLst>
          </p:cNvPr>
          <p:cNvPicPr>
            <a:picLocks noChangeAspect="1"/>
          </p:cNvPicPr>
          <p:nvPr/>
        </p:nvPicPr>
        <p:blipFill>
          <a:blip r:embed="rId2"/>
          <a:stretch>
            <a:fillRect/>
          </a:stretch>
        </p:blipFill>
        <p:spPr>
          <a:xfrm>
            <a:off x="5691295" y="680345"/>
            <a:ext cx="5620172" cy="4947796"/>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267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A09DE1-5E6C-5652-C134-5D4DF6B4D3C6}"/>
              </a:ext>
            </a:extLst>
          </p:cNvPr>
          <p:cNvSpPr txBox="1"/>
          <p:nvPr/>
        </p:nvSpPr>
        <p:spPr>
          <a:xfrm>
            <a:off x="850969" y="626534"/>
            <a:ext cx="3505494" cy="57750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You have been tasked with enabling Advanced Threat Protection for an Azure SQL Database server. Advanced Threat Protection must be configured to identify all types of threat detection. Which of the following will happen if when a faulty SQL statement is generate in the database by an application? </a:t>
            </a:r>
          </a:p>
          <a:p>
            <a:pPr indent="-228600">
              <a:lnSpc>
                <a:spcPct val="90000"/>
              </a:lnSpc>
              <a:spcAft>
                <a:spcPts val="600"/>
              </a:spcAft>
              <a:buFont typeface="Arial" panose="020B0604020202020204" pitchFamily="34" charset="0"/>
              <a:buChar char="•"/>
            </a:pPr>
            <a:r>
              <a:rPr lang="en-US" sz="2000" dirty="0"/>
              <a:t>- A Vulnerability to SQL injection alert is triggered.</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endParaRPr lang="en-US" sz="2000" dirty="0"/>
          </a:p>
        </p:txBody>
      </p:sp>
      <p:sp>
        <p:nvSpPr>
          <p:cNvPr id="11283" name="Rectangle 1127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a:extLst>
              <a:ext uri="{FF2B5EF4-FFF2-40B4-BE49-F238E27FC236}">
                <a16:creationId xmlns:a16="http://schemas.microsoft.com/office/drawing/2014/main" id="{6B2533A1-0F40-9FD8-34FD-B65E17B5FD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831540"/>
            <a:ext cx="6019331" cy="519167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9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708368-F19A-F153-BDBC-303C5DC0BC41}"/>
              </a:ext>
            </a:extLst>
          </p:cNvPr>
          <p:cNvSpPr txBox="1"/>
          <p:nvPr/>
        </p:nvSpPr>
        <p:spPr>
          <a:xfrm>
            <a:off x="946418" y="289679"/>
            <a:ext cx="10287001" cy="3139321"/>
          </a:xfrm>
          <a:prstGeom prst="rect">
            <a:avLst/>
          </a:prstGeom>
          <a:noFill/>
        </p:spPr>
        <p:txBody>
          <a:bodyPr wrap="square">
            <a:spAutoFit/>
          </a:bodyPr>
          <a:lstStyle/>
          <a:p>
            <a:pPr algn="just"/>
            <a:r>
              <a:rPr lang="en-US" dirty="0"/>
              <a:t>Establish a solution that satisfies the requirements. You are in the process of creating an Azure Kubernetes Service (AKS) cluster. The Azure Kubernetes Service (AKS) cluster must be able to connect to an Azure Container Registry. You want to make sure that Azure Kubernetes Service (AKS) cluster authenticates to the Azure Container Registry by making use of the auto-generated service principal. </a:t>
            </a:r>
          </a:p>
          <a:p>
            <a:pPr algn="just"/>
            <a:endParaRPr lang="en-US" dirty="0"/>
          </a:p>
          <a:p>
            <a:pPr algn="just"/>
            <a:r>
              <a:rPr lang="en-US" dirty="0"/>
              <a:t>Solution: You create an Azure Active Directory (Azure AD) role assignment</a:t>
            </a:r>
          </a:p>
          <a:p>
            <a:pPr algn="just"/>
            <a:endParaRPr lang="en-US" dirty="0"/>
          </a:p>
          <a:p>
            <a:pPr algn="just"/>
            <a:r>
              <a:rPr lang="en-US" dirty="0"/>
              <a:t>When you create an AKS cluster, Azure also creates a service principal to support cluster operability with other Azure resources. You can use this auto-generated service principal for authentication with an ACR registry. To do so, you need to create an Azure AD role assignment that grants the cluster's service principal access to the container registry.</a:t>
            </a:r>
            <a:endParaRPr lang="en-IN" dirty="0"/>
          </a:p>
        </p:txBody>
      </p:sp>
      <p:pic>
        <p:nvPicPr>
          <p:cNvPr id="12292" name="Picture 4" descr="Managing applications using Azure AD, service principals and managed  identities: A permissions story | endjin - Azure Data Analytics Consultancy  UK">
            <a:extLst>
              <a:ext uri="{FF2B5EF4-FFF2-40B4-BE49-F238E27FC236}">
                <a16:creationId xmlns:a16="http://schemas.microsoft.com/office/drawing/2014/main" id="{34565AF5-654A-E2ED-D58C-2C5BCF2B4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850" y="3311562"/>
            <a:ext cx="6318437" cy="333215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260279F-992C-073A-95AA-B366011EB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99" y="3401337"/>
            <a:ext cx="4422818" cy="300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2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CC927B-5F91-4FE0-87E5-DF896B2B4869}"/>
              </a:ext>
            </a:extLst>
          </p:cNvPr>
          <p:cNvSpPr txBox="1"/>
          <p:nvPr/>
        </p:nvSpPr>
        <p:spPr>
          <a:xfrm>
            <a:off x="685800" y="663923"/>
            <a:ext cx="11027664" cy="5447645"/>
          </a:xfrm>
          <a:prstGeom prst="rect">
            <a:avLst/>
          </a:prstGeom>
          <a:noFill/>
        </p:spPr>
        <p:txBody>
          <a:bodyPr wrap="square">
            <a:spAutoFit/>
          </a:bodyPr>
          <a:lstStyle/>
          <a:p>
            <a:pPr algn="just"/>
            <a:r>
              <a:rPr lang="en-US" dirty="0"/>
              <a:t>Your company has an Azure subscription that includes two virtual machines, named VirMac1 and VirMac2, which both have a status of Stopped (Deallocated). The virtual machines belong to different resource groups, named ResGroup1 and ResGroup2. You have also created two Azure policies that are both configured with the </a:t>
            </a:r>
            <a:r>
              <a:rPr lang="en-US" dirty="0" err="1"/>
              <a:t>virtualMachines</a:t>
            </a:r>
            <a:r>
              <a:rPr lang="en-US" dirty="0"/>
              <a:t> resource type. The policy configured for ResGroup1 has a policy definition of Not allowed resource types, while the policy configured for ResGroup2 has a policy definition of Allowed resource types. You then create a Read-only resource lock on VirMac1, as well as a Read-only resource lock on ResGroup2. Following would be TRUE with regards to the scenario:</a:t>
            </a:r>
          </a:p>
          <a:p>
            <a:pPr algn="just"/>
            <a:r>
              <a:rPr lang="en-US" dirty="0"/>
              <a:t>- You will NOT be able to start VirMac1. </a:t>
            </a:r>
          </a:p>
          <a:p>
            <a:pPr marL="285750" indent="-285750" algn="just">
              <a:buFontTx/>
              <a:buChar char="-"/>
            </a:pPr>
            <a:r>
              <a:rPr lang="en-US" dirty="0"/>
              <a:t>You will NOT be able to create a virtual machine in ResGroup2</a:t>
            </a:r>
          </a:p>
          <a:p>
            <a:pPr algn="just"/>
            <a:endParaRPr lang="en-US" dirty="0"/>
          </a:p>
          <a:p>
            <a:pPr algn="l"/>
            <a:r>
              <a:rPr lang="en-US" sz="1500" b="0" i="1" dirty="0">
                <a:solidFill>
                  <a:srgbClr val="171717"/>
                </a:solidFill>
                <a:effectLst/>
                <a:latin typeface="Segoe UI" panose="020B0502040204020203" pitchFamily="34" charset="0"/>
              </a:rPr>
              <a:t>In Azure Policy, we offer several built-in policies that are available by default. For example:</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Storage Account SKUs</a:t>
            </a:r>
            <a:r>
              <a:rPr lang="en-US" sz="1500" b="0" i="1" dirty="0">
                <a:solidFill>
                  <a:srgbClr val="171717"/>
                </a:solidFill>
                <a:effectLst/>
                <a:latin typeface="Segoe UI" panose="020B0502040204020203" pitchFamily="34" charset="0"/>
              </a:rPr>
              <a:t> (Deny): Determines if a storage account being deployed is within a set of SKU sizes. Its effect is to deny all storage accounts that don't adhere to the set of defined SKU sizes.</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Resource Type</a:t>
            </a:r>
            <a:r>
              <a:rPr lang="en-US" sz="1500" b="0" i="1" dirty="0">
                <a:solidFill>
                  <a:srgbClr val="171717"/>
                </a:solidFill>
                <a:effectLst/>
                <a:latin typeface="Segoe UI" panose="020B0502040204020203" pitchFamily="34" charset="0"/>
              </a:rPr>
              <a:t> (Deny): Defines the resource types that you can deploy. Its effect is to deny all resources that aren't part of this defined list.</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Locations</a:t>
            </a:r>
            <a:r>
              <a:rPr lang="en-US" sz="1500" b="0" i="1" dirty="0">
                <a:solidFill>
                  <a:srgbClr val="171717"/>
                </a:solidFill>
                <a:effectLst/>
                <a:latin typeface="Segoe UI" panose="020B0502040204020203" pitchFamily="34" charset="0"/>
              </a:rPr>
              <a:t> (Deny): Restricts the available locations for new resources. Its effect is used to enforce your geo-compliance requirements.</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Allowed Virtual Machine SKUs</a:t>
            </a:r>
            <a:r>
              <a:rPr lang="en-US" sz="1500" b="0" i="1" dirty="0">
                <a:solidFill>
                  <a:srgbClr val="171717"/>
                </a:solidFill>
                <a:effectLst/>
                <a:latin typeface="Segoe UI" panose="020B0502040204020203" pitchFamily="34" charset="0"/>
              </a:rPr>
              <a:t> (Deny): Specifies a set of virtual machine SKUs that you can deploy.</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Add a tag to resources</a:t>
            </a:r>
            <a:r>
              <a:rPr lang="en-US" sz="1500" b="0" i="1" dirty="0">
                <a:solidFill>
                  <a:srgbClr val="171717"/>
                </a:solidFill>
                <a:effectLst/>
                <a:latin typeface="Segoe UI" panose="020B0502040204020203" pitchFamily="34" charset="0"/>
              </a:rPr>
              <a:t> (Modify): Applies a required tag and its default value if it's not specified by the deploy request.</a:t>
            </a:r>
          </a:p>
          <a:p>
            <a:pPr algn="l">
              <a:buFont typeface="Arial" panose="020B0604020202020204" pitchFamily="34" charset="0"/>
              <a:buChar char="•"/>
            </a:pPr>
            <a:r>
              <a:rPr lang="en-US" sz="1500" b="1" i="1" dirty="0">
                <a:solidFill>
                  <a:srgbClr val="171717"/>
                </a:solidFill>
                <a:effectLst/>
                <a:latin typeface="Segoe UI" panose="020B0502040204020203" pitchFamily="34" charset="0"/>
              </a:rPr>
              <a:t>Not allowed resource types</a:t>
            </a:r>
            <a:r>
              <a:rPr lang="en-US" sz="1500" b="0" i="1" dirty="0">
                <a:solidFill>
                  <a:srgbClr val="171717"/>
                </a:solidFill>
                <a:effectLst/>
                <a:latin typeface="Segoe UI" panose="020B0502040204020203" pitchFamily="34" charset="0"/>
              </a:rPr>
              <a:t> (Deny): Prevents a list of resource types from being deployed.</a:t>
            </a:r>
          </a:p>
          <a:p>
            <a:pPr algn="just"/>
            <a:endParaRPr lang="en-IN" dirty="0"/>
          </a:p>
        </p:txBody>
      </p:sp>
    </p:spTree>
    <p:extLst>
      <p:ext uri="{BB962C8B-B14F-4D97-AF65-F5344CB8AC3E}">
        <p14:creationId xmlns:p14="http://schemas.microsoft.com/office/powerpoint/2010/main" val="3380489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BC5002-B581-C555-2E21-52FB07205DCB}"/>
              </a:ext>
            </a:extLst>
          </p:cNvPr>
          <p:cNvPicPr>
            <a:picLocks noChangeAspect="1"/>
          </p:cNvPicPr>
          <p:nvPr/>
        </p:nvPicPr>
        <p:blipFill>
          <a:blip r:embed="rId2"/>
          <a:stretch>
            <a:fillRect/>
          </a:stretch>
        </p:blipFill>
        <p:spPr>
          <a:xfrm>
            <a:off x="3072583" y="294739"/>
            <a:ext cx="6638585" cy="6223672"/>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5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90F391-F47B-2C88-6664-B40017B07874}"/>
              </a:ext>
            </a:extLst>
          </p:cNvPr>
          <p:cNvSpPr txBox="1"/>
          <p:nvPr/>
        </p:nvSpPr>
        <p:spPr>
          <a:xfrm>
            <a:off x="520037" y="1425831"/>
            <a:ext cx="3823046" cy="4273296"/>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400" dirty="0"/>
              <a:t>You have been tasked with delegate administrative access to your company </a:t>
            </a:r>
            <a:r>
              <a:rPr lang="en-US" sz="1400" dirty="0" err="1"/>
              <a:t>גTM€s</a:t>
            </a:r>
            <a:r>
              <a:rPr lang="en-US" sz="1400" dirty="0"/>
              <a:t> Azure key vault. You have to make sure that a specific user can set advanced access policies for the key vault. You also have to make sure that access is assigned based on the principle of least privilege. Which of the following options should you use to achieve your goal?</a:t>
            </a:r>
          </a:p>
          <a:p>
            <a:pPr algn="just">
              <a:lnSpc>
                <a:spcPct val="90000"/>
              </a:lnSpc>
              <a:spcAft>
                <a:spcPts val="600"/>
              </a:spcAft>
            </a:pPr>
            <a:r>
              <a:rPr lang="en-US" sz="1400" dirty="0"/>
              <a:t> </a:t>
            </a:r>
          </a:p>
          <a:p>
            <a:pPr marL="285750" indent="-228600" algn="just">
              <a:lnSpc>
                <a:spcPct val="90000"/>
              </a:lnSpc>
              <a:spcAft>
                <a:spcPts val="600"/>
              </a:spcAft>
              <a:buFont typeface="Arial" panose="020B0604020202020204" pitchFamily="34" charset="0"/>
              <a:buChar char="•"/>
            </a:pPr>
            <a:r>
              <a:rPr lang="en-US" sz="1400" dirty="0"/>
              <a:t>RBAC</a:t>
            </a:r>
          </a:p>
          <a:p>
            <a:pPr indent="-228600" algn="just">
              <a:lnSpc>
                <a:spcPct val="90000"/>
              </a:lnSpc>
              <a:spcAft>
                <a:spcPts val="600"/>
              </a:spcAft>
              <a:buFont typeface="Arial" panose="020B0604020202020204" pitchFamily="34" charset="0"/>
              <a:buChar char="•"/>
            </a:pPr>
            <a:endParaRPr lang="en-US" sz="1400" dirty="0"/>
          </a:p>
          <a:p>
            <a:pPr indent="-228600" algn="just">
              <a:lnSpc>
                <a:spcPct val="90000"/>
              </a:lnSpc>
              <a:spcAft>
                <a:spcPts val="600"/>
              </a:spcAft>
              <a:buFont typeface="Arial" panose="020B0604020202020204" pitchFamily="34" charset="0"/>
              <a:buChar char="•"/>
            </a:pPr>
            <a:r>
              <a:rPr lang="en-US" sz="1400" dirty="0"/>
              <a:t>Next - You have to make sure that a specific user is able to add and delete certificates in the key vault. You also have to make sure that access is assigned based on the principle of least privilege. Which of the following options should you use to achieve your goal? </a:t>
            </a:r>
          </a:p>
          <a:p>
            <a:pPr indent="-228600" algn="just">
              <a:lnSpc>
                <a:spcPct val="90000"/>
              </a:lnSpc>
              <a:spcAft>
                <a:spcPts val="600"/>
              </a:spcAft>
              <a:buFont typeface="Arial" panose="020B0604020202020204" pitchFamily="34" charset="0"/>
              <a:buChar char="•"/>
            </a:pPr>
            <a:endParaRPr lang="en-US" sz="1400" dirty="0"/>
          </a:p>
          <a:p>
            <a:pPr indent="-228600" algn="just">
              <a:lnSpc>
                <a:spcPct val="90000"/>
              </a:lnSpc>
              <a:spcAft>
                <a:spcPts val="600"/>
              </a:spcAft>
              <a:buFont typeface="Arial" panose="020B0604020202020204" pitchFamily="34" charset="0"/>
              <a:buChar char="•"/>
            </a:pPr>
            <a:r>
              <a:rPr lang="en-US" sz="1400" dirty="0"/>
              <a:t>A key vault access policy</a:t>
            </a:r>
          </a:p>
          <a:p>
            <a:pPr indent="-228600">
              <a:lnSpc>
                <a:spcPct val="90000"/>
              </a:lnSpc>
              <a:spcAft>
                <a:spcPts val="600"/>
              </a:spcAft>
              <a:buFont typeface="Arial" panose="020B0604020202020204" pitchFamily="34" charset="0"/>
              <a:buChar char="•"/>
            </a:pPr>
            <a:endParaRPr lang="en-US" sz="1100" dirty="0"/>
          </a:p>
        </p:txBody>
      </p:sp>
      <p:sp>
        <p:nvSpPr>
          <p:cNvPr id="1031" name="Rectangle 103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9ABDDC1-67DF-6A4D-5AC4-9EFC32C2A9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4102" y="553746"/>
            <a:ext cx="6019331" cy="288620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33BFCB9-3381-4E1A-DC35-208513AA72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79"/>
          <a:stretch/>
        </p:blipFill>
        <p:spPr bwMode="auto">
          <a:xfrm>
            <a:off x="5715634" y="3412521"/>
            <a:ext cx="5505450" cy="281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2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74938-192E-E224-8204-00DAA7D7F110}"/>
              </a:ext>
            </a:extLst>
          </p:cNvPr>
          <p:cNvSpPr txBox="1"/>
          <p:nvPr/>
        </p:nvSpPr>
        <p:spPr>
          <a:xfrm>
            <a:off x="117894" y="3718679"/>
            <a:ext cx="11956211" cy="3139321"/>
          </a:xfrm>
          <a:prstGeom prst="rect">
            <a:avLst/>
          </a:prstGeom>
          <a:noFill/>
        </p:spPr>
        <p:txBody>
          <a:bodyPr wrap="square">
            <a:spAutoFit/>
          </a:bodyPr>
          <a:lstStyle/>
          <a:p>
            <a:r>
              <a:rPr lang="en-US"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285750" indent="-285750">
              <a:buFontTx/>
              <a:buChar char="-"/>
            </a:pPr>
            <a:r>
              <a:rPr lang="en-US" dirty="0"/>
              <a:t>For pass-through authentication (and seamless SSO with password hash synchronization), you need one or more (we recommend three) lightweight agents installed on existing servers. These agents must have access to your on-premises Active Directory Domain Services, including your on-premises AD domain controllers. They need outbound access to the Internet and access to your domain controllers. For this reason, it's not supported to deploy the agents in a perimeter (DMZ) network. </a:t>
            </a:r>
          </a:p>
          <a:p>
            <a:pPr marL="285750" indent="-285750">
              <a:buFontTx/>
              <a:buChar char="-"/>
            </a:pPr>
            <a:r>
              <a:rPr lang="en-US" dirty="0"/>
              <a:t>www.docs.microsoft.com/en-us/azure/active-directory/hybrid/how-to-connect-pta</a:t>
            </a:r>
            <a:endParaRPr lang="en-IN" dirty="0"/>
          </a:p>
        </p:txBody>
      </p:sp>
      <p:pic>
        <p:nvPicPr>
          <p:cNvPr id="2050" name="Picture 2" descr="Azure AD Pass-through Authentication">
            <a:extLst>
              <a:ext uri="{FF2B5EF4-FFF2-40B4-BE49-F238E27FC236}">
                <a16:creationId xmlns:a16="http://schemas.microsoft.com/office/drawing/2014/main" id="{563935E6-7F32-1989-AB1E-9F0E6A912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1" y="-108136"/>
            <a:ext cx="8442960" cy="382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56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A8083F-6F41-388D-FB0E-C4E4B0422561}"/>
              </a:ext>
            </a:extLst>
          </p:cNvPr>
          <p:cNvSpPr txBox="1"/>
          <p:nvPr/>
        </p:nvSpPr>
        <p:spPr>
          <a:xfrm>
            <a:off x="984849" y="1124313"/>
            <a:ext cx="4492925" cy="2308324"/>
          </a:xfrm>
          <a:prstGeom prst="rect">
            <a:avLst/>
          </a:prstGeom>
          <a:noFill/>
        </p:spPr>
        <p:txBody>
          <a:bodyPr wrap="square">
            <a:spAutoFit/>
          </a:bodyPr>
          <a:lstStyle/>
          <a:p>
            <a:pPr algn="just"/>
            <a:r>
              <a:rPr lang="en-US" dirty="0"/>
              <a:t>You have an Azure virtual machine that runs Windows Server R2. You plan to deploy and configure an Azure Key vault and enable Azure Disk Encryption for the virtual machine. Which of the following is TRUE with regards to Azure Disk Encryption for a Windows VM? </a:t>
            </a:r>
          </a:p>
          <a:p>
            <a:pPr algn="just"/>
            <a:endParaRPr lang="en-US" dirty="0"/>
          </a:p>
          <a:p>
            <a:pPr algn="just"/>
            <a:r>
              <a:rPr lang="en-US" dirty="0"/>
              <a:t>- It is supported for standard tier VMs.</a:t>
            </a:r>
            <a:endParaRPr lang="en-IN" dirty="0"/>
          </a:p>
        </p:txBody>
      </p:sp>
      <p:pic>
        <p:nvPicPr>
          <p:cNvPr id="7" name="Picture 6">
            <a:extLst>
              <a:ext uri="{FF2B5EF4-FFF2-40B4-BE49-F238E27FC236}">
                <a16:creationId xmlns:a16="http://schemas.microsoft.com/office/drawing/2014/main" id="{E140BFD4-033E-A74D-47FC-DD2FD012B0A0}"/>
              </a:ext>
            </a:extLst>
          </p:cNvPr>
          <p:cNvPicPr>
            <a:picLocks noChangeAspect="1"/>
          </p:cNvPicPr>
          <p:nvPr/>
        </p:nvPicPr>
        <p:blipFill>
          <a:blip r:embed="rId2"/>
          <a:stretch>
            <a:fillRect/>
          </a:stretch>
        </p:blipFill>
        <p:spPr>
          <a:xfrm>
            <a:off x="5749701" y="836591"/>
            <a:ext cx="5109987" cy="5003897"/>
          </a:xfrm>
          <a:prstGeom prst="rect">
            <a:avLst/>
          </a:prstGeom>
        </p:spPr>
      </p:pic>
      <p:pic>
        <p:nvPicPr>
          <p:cNvPr id="9" name="Picture 8">
            <a:extLst>
              <a:ext uri="{FF2B5EF4-FFF2-40B4-BE49-F238E27FC236}">
                <a16:creationId xmlns:a16="http://schemas.microsoft.com/office/drawing/2014/main" id="{5B88B008-250A-E382-BE8C-2E4A9D907F4D}"/>
              </a:ext>
            </a:extLst>
          </p:cNvPr>
          <p:cNvPicPr>
            <a:picLocks noChangeAspect="1"/>
          </p:cNvPicPr>
          <p:nvPr/>
        </p:nvPicPr>
        <p:blipFill>
          <a:blip r:embed="rId3"/>
          <a:stretch>
            <a:fillRect/>
          </a:stretch>
        </p:blipFill>
        <p:spPr>
          <a:xfrm>
            <a:off x="10930808" y="1124313"/>
            <a:ext cx="609600" cy="4566360"/>
          </a:xfrm>
          <a:prstGeom prst="rect">
            <a:avLst/>
          </a:prstGeom>
        </p:spPr>
      </p:pic>
      <p:sp>
        <p:nvSpPr>
          <p:cNvPr id="11" name="TextBox 10">
            <a:extLst>
              <a:ext uri="{FF2B5EF4-FFF2-40B4-BE49-F238E27FC236}">
                <a16:creationId xmlns:a16="http://schemas.microsoft.com/office/drawing/2014/main" id="{3A90798A-B684-FCD6-1ED4-0978376C702E}"/>
              </a:ext>
            </a:extLst>
          </p:cNvPr>
          <p:cNvSpPr txBox="1"/>
          <p:nvPr/>
        </p:nvSpPr>
        <p:spPr>
          <a:xfrm>
            <a:off x="1069057" y="3532164"/>
            <a:ext cx="4492925" cy="2308324"/>
          </a:xfrm>
          <a:prstGeom prst="rect">
            <a:avLst/>
          </a:prstGeom>
          <a:noFill/>
        </p:spPr>
        <p:txBody>
          <a:bodyPr wrap="square">
            <a:spAutoFit/>
          </a:bodyPr>
          <a:lstStyle/>
          <a:p>
            <a:pPr algn="just"/>
            <a:r>
              <a:rPr lang="en-US" dirty="0"/>
              <a:t>You have an Azure virtual machine that runs Ubuntu 16.04-DAILY-LTS. You plan to deploy and configure an Azure Key vault and enable Azure Disk Encryption for the virtual machine. Which of the following is TRUE with regards to Azure Disk Encryption for a Linux VM? </a:t>
            </a:r>
          </a:p>
          <a:p>
            <a:pPr algn="just"/>
            <a:endParaRPr lang="en-US" dirty="0"/>
          </a:p>
          <a:p>
            <a:pPr algn="just"/>
            <a:r>
              <a:rPr lang="en-US" dirty="0"/>
              <a:t>- It is NOT supported for basic tier VMs.</a:t>
            </a:r>
            <a:endParaRPr lang="en-IN" dirty="0"/>
          </a:p>
        </p:txBody>
      </p:sp>
    </p:spTree>
    <p:extLst>
      <p:ext uri="{BB962C8B-B14F-4D97-AF65-F5344CB8AC3E}">
        <p14:creationId xmlns:p14="http://schemas.microsoft.com/office/powerpoint/2010/main" val="398313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71ADB86-6B04-CE85-057E-D94A0A436DB7}"/>
              </a:ext>
            </a:extLst>
          </p:cNvPr>
          <p:cNvSpPr txBox="1"/>
          <p:nvPr/>
        </p:nvSpPr>
        <p:spPr>
          <a:xfrm>
            <a:off x="1108980" y="1056346"/>
            <a:ext cx="3088947" cy="4871868"/>
          </a:xfrm>
          <a:prstGeom prst="rect">
            <a:avLst/>
          </a:prstGeom>
        </p:spPr>
        <p:txBody>
          <a:bodyPr vert="horz" lIns="91440" tIns="45720" rIns="91440" bIns="45720" rtlCol="0">
            <a:noAutofit/>
          </a:bodyPr>
          <a:lstStyle/>
          <a:p>
            <a:pPr indent="-228600" algn="just">
              <a:lnSpc>
                <a:spcPct val="90000"/>
              </a:lnSpc>
              <a:spcAft>
                <a:spcPts val="600"/>
              </a:spcAft>
              <a:buFont typeface="Arial" panose="020B0604020202020204" pitchFamily="34" charset="0"/>
              <a:buChar char="•"/>
            </a:pPr>
            <a:r>
              <a:rPr lang="en-US" sz="1600" dirty="0"/>
              <a:t>You have configured an Azure Kubernetes Service (AKS) cluster in your testing environment. You are currently preparing to deploy the cluster to the production environment. After disabling HTTP application routing, you want to replace it with an application routing solution that allows for reverse proxy and TLS termination for AKS services via a solitary IP address. You must create an AKS Ingress controller. select the accurate option. </a:t>
            </a:r>
          </a:p>
          <a:p>
            <a:pPr indent="-228600" algn="just">
              <a:lnSpc>
                <a:spcPct val="90000"/>
              </a:lnSpc>
              <a:spcAft>
                <a:spcPts val="600"/>
              </a:spcAft>
              <a:buFont typeface="Arial" panose="020B0604020202020204" pitchFamily="34" charset="0"/>
              <a:buChar char="•"/>
            </a:pPr>
            <a:endParaRPr lang="en-US" sz="1600" dirty="0"/>
          </a:p>
          <a:p>
            <a:pPr indent="-228600" algn="just">
              <a:lnSpc>
                <a:spcPct val="90000"/>
              </a:lnSpc>
              <a:spcAft>
                <a:spcPts val="600"/>
              </a:spcAft>
              <a:buFont typeface="Arial" panose="020B0604020202020204" pitchFamily="34" charset="0"/>
              <a:buChar char="•"/>
            </a:pPr>
            <a:r>
              <a:rPr lang="en-US" sz="1600" dirty="0"/>
              <a:t>No adjustment required. </a:t>
            </a:r>
          </a:p>
          <a:p>
            <a:pPr algn="just">
              <a:lnSpc>
                <a:spcPct val="90000"/>
              </a:lnSpc>
              <a:spcAft>
                <a:spcPts val="600"/>
              </a:spcAft>
            </a:pPr>
            <a:r>
              <a:rPr lang="en-US" sz="1600" dirty="0"/>
              <a:t>Note: An ingress controller is a piece of software that provides reverse proxy, configurable traffic routing, and TLS termination for Kubernetes services</a:t>
            </a:r>
          </a:p>
        </p:txBody>
      </p:sp>
      <p:grpSp>
        <p:nvGrpSpPr>
          <p:cNvPr id="1048" name="Group 104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49" name="Isosceles Triangle 10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0" name="Picture 6" descr="Azure Kubernetes Service Ingress Context Path Routing - Azure Kubernetes  Service">
            <a:extLst>
              <a:ext uri="{FF2B5EF4-FFF2-40B4-BE49-F238E27FC236}">
                <a16:creationId xmlns:a16="http://schemas.microsoft.com/office/drawing/2014/main" id="{87EF1EB3-7D8A-7282-478E-616EF9CA58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8288" y="271869"/>
            <a:ext cx="6163466" cy="3220411"/>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3" name="Rectangle 105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Isosceles Triangle 105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32" name="Picture 8" descr="End to End TLS for Azure Front Door and Azure Kubernetes Service – Steven  Kang">
            <a:extLst>
              <a:ext uri="{FF2B5EF4-FFF2-40B4-BE49-F238E27FC236}">
                <a16:creationId xmlns:a16="http://schemas.microsoft.com/office/drawing/2014/main" id="{A4556DDA-540D-A70D-7421-00EDAB1F3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96" y="3455604"/>
            <a:ext cx="5686999" cy="333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90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800B8-2B73-70F8-0C69-CDA3E5939B81}"/>
              </a:ext>
            </a:extLst>
          </p:cNvPr>
          <p:cNvSpPr txBox="1"/>
          <p:nvPr/>
        </p:nvSpPr>
        <p:spPr>
          <a:xfrm>
            <a:off x="548639" y="958611"/>
            <a:ext cx="3158837" cy="3693319"/>
          </a:xfrm>
          <a:prstGeom prst="rect">
            <a:avLst/>
          </a:prstGeom>
          <a:noFill/>
        </p:spPr>
        <p:txBody>
          <a:bodyPr wrap="square">
            <a:spAutoFit/>
          </a:bodyPr>
          <a:lstStyle/>
          <a:p>
            <a:pPr algn="just"/>
            <a:r>
              <a:rPr lang="en-US" dirty="0"/>
              <a:t>You want to gather logs from a large number of Windows Server 2016 computers using Azure Log Analytics. You are configuring an Azure Resource Manager template to deploy the Microsoft Monitoring Agent to all the servers automatically. Which of the following should be included in the template? </a:t>
            </a:r>
          </a:p>
          <a:p>
            <a:pPr algn="just"/>
            <a:endParaRPr lang="en-US" dirty="0"/>
          </a:p>
          <a:p>
            <a:pPr algn="just"/>
            <a:r>
              <a:rPr lang="en-US" dirty="0"/>
              <a:t>- </a:t>
            </a:r>
            <a:r>
              <a:rPr lang="en-US" dirty="0" err="1"/>
              <a:t>WorkspaceID</a:t>
            </a:r>
            <a:r>
              <a:rPr lang="en-US" dirty="0"/>
              <a:t> </a:t>
            </a:r>
          </a:p>
          <a:p>
            <a:pPr algn="just"/>
            <a:r>
              <a:rPr lang="en-US" dirty="0"/>
              <a:t>- </a:t>
            </a:r>
            <a:r>
              <a:rPr lang="en-US" dirty="0" err="1"/>
              <a:t>WorkspaceKey</a:t>
            </a:r>
            <a:endParaRPr lang="en-IN" dirty="0"/>
          </a:p>
        </p:txBody>
      </p:sp>
      <p:pic>
        <p:nvPicPr>
          <p:cNvPr id="2052" name="Picture 4" descr="Find Azure Log Analytics Keys - System Center Automation">
            <a:extLst>
              <a:ext uri="{FF2B5EF4-FFF2-40B4-BE49-F238E27FC236}">
                <a16:creationId xmlns:a16="http://schemas.microsoft.com/office/drawing/2014/main" id="{FBD499B0-2207-2FAE-30C7-6A89305A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476" y="1116552"/>
            <a:ext cx="7844443" cy="3233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11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555C7-D506-C4C8-02C8-C7EABCEB6563}"/>
              </a:ext>
            </a:extLst>
          </p:cNvPr>
          <p:cNvSpPr>
            <a:spLocks noGrp="1"/>
          </p:cNvSpPr>
          <p:nvPr>
            <p:ph idx="1"/>
          </p:nvPr>
        </p:nvSpPr>
        <p:spPr>
          <a:xfrm>
            <a:off x="1511530" y="1326861"/>
            <a:ext cx="8995757" cy="4351338"/>
          </a:xfrm>
        </p:spPr>
        <p:txBody>
          <a:bodyPr>
            <a:normAutofit/>
          </a:bodyPr>
          <a:lstStyle/>
          <a:p>
            <a:pPr marL="0" indent="0" algn="just">
              <a:buNone/>
            </a:pPr>
            <a:r>
              <a:rPr lang="en-US" sz="1500" dirty="0">
                <a:latin typeface="Noto Sans" panose="020B0502040504020204" pitchFamily="34" charset="0"/>
                <a:ea typeface="Noto Sans" panose="020B0502040504020204" pitchFamily="34" charset="0"/>
                <a:cs typeface="Noto Sans" panose="020B0502040504020204" pitchFamily="34" charset="0"/>
              </a:rPr>
              <a:t>Your company has Azure subscription linked to their Azure Active Directory (Azure AD) tenant. As a Global administrator for the tenant, part of your responsibilities involves managing Azure Security Center settings. You are currently preparing to create a custom sensitivity label. </a:t>
            </a:r>
          </a:p>
          <a:p>
            <a:pPr marL="0" indent="0" algn="just">
              <a:buNone/>
            </a:pPr>
            <a:r>
              <a:rPr lang="en-US" sz="1500" dirty="0">
                <a:latin typeface="Noto Sans" panose="020B0502040504020204" pitchFamily="34" charset="0"/>
                <a:ea typeface="Noto Sans" panose="020B0502040504020204" pitchFamily="34" charset="0"/>
                <a:cs typeface="Noto Sans" panose="020B0502040504020204" pitchFamily="34" charset="0"/>
              </a:rPr>
              <a:t>- </a:t>
            </a: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First you have to create a custom sensitive information type.</a:t>
            </a:r>
            <a:endParaRPr lang="en-US" sz="1500" dirty="0">
              <a:latin typeface="Noto Sans" panose="020B0502040504020204" pitchFamily="34" charset="0"/>
              <a:ea typeface="Noto Sans" panose="020B0502040504020204" pitchFamily="34" charset="0"/>
              <a:cs typeface="Noto Sans" panose="020B0502040504020204" pitchFamily="34" charset="0"/>
            </a:endParaRP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Here is the documentation: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1- Create Sensitive Info type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2- Create Pattern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3- Choose Confidence level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4- Choose and define primary elements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5- Value for char </a:t>
            </a:r>
            <a:r>
              <a:rPr lang="en-US" sz="1500" b="0" i="0" dirty="0" err="1">
                <a:solidFill>
                  <a:srgbClr val="505050"/>
                </a:solidFill>
                <a:effectLst/>
                <a:latin typeface="Noto Sans" panose="020B0502040504020204" pitchFamily="34" charset="0"/>
                <a:ea typeface="Noto Sans" panose="020B0502040504020204" pitchFamily="34" charset="0"/>
                <a:cs typeface="Noto Sans" panose="020B0502040504020204" pitchFamily="34" charset="0"/>
              </a:rPr>
              <a:t>prox</a:t>
            </a: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6- Choose recommend confidence level </a:t>
            </a:r>
          </a:p>
          <a:p>
            <a:pPr marL="0" indent="0" algn="just">
              <a:buNone/>
            </a:pPr>
            <a:r>
              <a:rPr lang="en-US" sz="1500" b="0" i="0" dirty="0">
                <a:solidFill>
                  <a:srgbClr val="505050"/>
                </a:solidFill>
                <a:effectLst/>
                <a:latin typeface="Noto Sans" panose="020B0502040504020204" pitchFamily="34" charset="0"/>
                <a:ea typeface="Noto Sans" panose="020B0502040504020204" pitchFamily="34" charset="0"/>
                <a:cs typeface="Noto Sans" panose="020B0502040504020204" pitchFamily="34" charset="0"/>
              </a:rPr>
              <a:t>7 - Submit</a:t>
            </a:r>
            <a:endParaRPr lang="en-IN" sz="15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4527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555C7-D506-C4C8-02C8-C7EABCEB6563}"/>
              </a:ext>
            </a:extLst>
          </p:cNvPr>
          <p:cNvSpPr>
            <a:spLocks noGrp="1"/>
          </p:cNvSpPr>
          <p:nvPr>
            <p:ph idx="1"/>
          </p:nvPr>
        </p:nvSpPr>
        <p:spPr>
          <a:xfrm>
            <a:off x="1684714" y="1127356"/>
            <a:ext cx="3111385" cy="4351338"/>
          </a:xfrm>
        </p:spPr>
        <p:txBody>
          <a:bodyPr>
            <a:normAutofit/>
          </a:bodyPr>
          <a:lstStyle/>
          <a:p>
            <a:pPr marL="0" indent="0" algn="just">
              <a:buNone/>
            </a:pPr>
            <a:r>
              <a:rPr lang="en-US" sz="1500" dirty="0"/>
              <a:t>You have a sneaking suspicion that there are users trying to sign in to resources which are inaccessible to them. You decide to create an Azure Log Analytics query to confirm your suspicions. The query will detect unsuccessful user sign-in attempts from the last few days. You want to make sure that the results only show users who had failed to sign-in more than five times. Which of the following should be included in your query?</a:t>
            </a:r>
          </a:p>
          <a:p>
            <a:pPr marL="0" indent="0" algn="just">
              <a:buNone/>
            </a:pPr>
            <a:r>
              <a:rPr lang="en-US" sz="1500" dirty="0"/>
              <a:t>- </a:t>
            </a:r>
            <a:r>
              <a:rPr lang="en-US" sz="1500" dirty="0" err="1"/>
              <a:t>EventID</a:t>
            </a:r>
            <a:r>
              <a:rPr lang="en-US" sz="1500" dirty="0"/>
              <a:t> and Count() parameters.</a:t>
            </a:r>
            <a:endParaRPr lang="en-IN" sz="1500" dirty="0">
              <a:latin typeface="Noto Sans" panose="020B0502040504020204" pitchFamily="34" charset="0"/>
              <a:ea typeface="Noto Sans" panose="020B0502040504020204" pitchFamily="34" charset="0"/>
              <a:cs typeface="Noto Sans" panose="020B0502040504020204" pitchFamily="34" charset="0"/>
            </a:endParaRPr>
          </a:p>
        </p:txBody>
      </p:sp>
      <p:pic>
        <p:nvPicPr>
          <p:cNvPr id="3074" name="Picture 2" descr="Azure log analytics query to display computers if event count bigger than X  - Stack Overflow">
            <a:extLst>
              <a:ext uri="{FF2B5EF4-FFF2-40B4-BE49-F238E27FC236}">
                <a16:creationId xmlns:a16="http://schemas.microsoft.com/office/drawing/2014/main" id="{D2D58BDB-2780-936A-0EB2-399EA2103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40" y="1044931"/>
            <a:ext cx="5410546" cy="411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05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5856DD-E9AB-F08A-6C7C-715928F3303D}"/>
              </a:ext>
            </a:extLst>
          </p:cNvPr>
          <p:cNvSpPr txBox="1"/>
          <p:nvPr/>
        </p:nvSpPr>
        <p:spPr>
          <a:xfrm>
            <a:off x="997527" y="689785"/>
            <a:ext cx="9310254" cy="1754326"/>
          </a:xfrm>
          <a:prstGeom prst="rect">
            <a:avLst/>
          </a:prstGeom>
          <a:noFill/>
        </p:spPr>
        <p:txBody>
          <a:bodyPr wrap="square">
            <a:spAutoFit/>
          </a:bodyPr>
          <a:lstStyle/>
          <a:p>
            <a:r>
              <a:rPr lang="en-US" dirty="0"/>
              <a:t>Your company uses Azure DevOps with branch policies configured. Which of the following is TRUE with regards to branch policies? (Choose all that apply.) </a:t>
            </a:r>
          </a:p>
          <a:p>
            <a:r>
              <a:rPr lang="en-US" dirty="0"/>
              <a:t>- It enforces your team's change management standards</a:t>
            </a:r>
          </a:p>
          <a:p>
            <a:r>
              <a:rPr lang="en-US" dirty="0"/>
              <a:t>- It enforces your team's code quality.</a:t>
            </a:r>
          </a:p>
          <a:p>
            <a:r>
              <a:rPr lang="en-US" dirty="0"/>
              <a:t>Branch policies help teams protect their important branches of development. Policies enforce your team's code quality and change management standards.</a:t>
            </a:r>
            <a:endParaRPr lang="en-IN" dirty="0"/>
          </a:p>
        </p:txBody>
      </p:sp>
      <p:pic>
        <p:nvPicPr>
          <p:cNvPr id="4098" name="Picture 2" descr="Screenshot that shows the Enable the Require Code Reviews policy.">
            <a:extLst>
              <a:ext uri="{FF2B5EF4-FFF2-40B4-BE49-F238E27FC236}">
                <a16:creationId xmlns:a16="http://schemas.microsoft.com/office/drawing/2014/main" id="{0E033BDB-6AA1-D3C8-4EA4-0E6960B1C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096" y="2748038"/>
            <a:ext cx="4517275" cy="32524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reenshot that shows Open the branch policies from the context menu.">
            <a:extLst>
              <a:ext uri="{FF2B5EF4-FFF2-40B4-BE49-F238E27FC236}">
                <a16:creationId xmlns:a16="http://schemas.microsoft.com/office/drawing/2014/main" id="{2217333D-5131-C900-5888-E9C909EDF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527" y="2748038"/>
            <a:ext cx="5639569" cy="371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291E4-F943-52C0-47FB-3BAEBEBFA350}"/>
              </a:ext>
            </a:extLst>
          </p:cNvPr>
          <p:cNvSpPr txBox="1"/>
          <p:nvPr/>
        </p:nvSpPr>
        <p:spPr>
          <a:xfrm>
            <a:off x="894193" y="1240615"/>
            <a:ext cx="4238524" cy="3416320"/>
          </a:xfrm>
          <a:prstGeom prst="rect">
            <a:avLst/>
          </a:prstGeom>
          <a:noFill/>
        </p:spPr>
        <p:txBody>
          <a:bodyPr wrap="square">
            <a:spAutoFit/>
          </a:bodyPr>
          <a:lstStyle/>
          <a:p>
            <a:pPr algn="just"/>
            <a:r>
              <a:rPr lang="en-US" dirty="0"/>
              <a:t>After creating a new Azure subscription, you are tasked with making sure that custom alert rules can be created in Azure Security Center. You have created an Azure Storage account. Which of the following is the action you should take? </a:t>
            </a:r>
          </a:p>
          <a:p>
            <a:pPr algn="just"/>
            <a:endParaRPr lang="en-US" dirty="0"/>
          </a:p>
          <a:p>
            <a:pPr algn="just"/>
            <a:r>
              <a:rPr lang="en-US" dirty="0"/>
              <a:t>-You should create an Azure Log Analytics workspace</a:t>
            </a:r>
          </a:p>
          <a:p>
            <a:pPr algn="just"/>
            <a:r>
              <a:rPr lang="en-US" dirty="0"/>
              <a:t>You need write permission in the workspace that you select to store your custom alert.</a:t>
            </a:r>
            <a:endParaRPr lang="en-IN" dirty="0"/>
          </a:p>
        </p:txBody>
      </p:sp>
      <p:pic>
        <p:nvPicPr>
          <p:cNvPr id="5122" name="Picture 2" descr="Microsoft Azure Security Center Overview #Cloud #Security #HybridCloud # Azure | Cloud and Datacenter Management Blog">
            <a:extLst>
              <a:ext uri="{FF2B5EF4-FFF2-40B4-BE49-F238E27FC236}">
                <a16:creationId xmlns:a16="http://schemas.microsoft.com/office/drawing/2014/main" id="{39B20072-7458-631A-BA8D-3D9D37948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980" y="1283746"/>
            <a:ext cx="5421522" cy="384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95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10D8C-242C-9969-DDC9-B1E6D3B560C6}"/>
              </a:ext>
            </a:extLst>
          </p:cNvPr>
          <p:cNvSpPr txBox="1"/>
          <p:nvPr/>
        </p:nvSpPr>
        <p:spPr>
          <a:xfrm>
            <a:off x="430219" y="1074509"/>
            <a:ext cx="5830018" cy="4708981"/>
          </a:xfrm>
          <a:prstGeom prst="rect">
            <a:avLst/>
          </a:prstGeom>
          <a:noFill/>
        </p:spPr>
        <p:txBody>
          <a:bodyPr wrap="square">
            <a:spAutoFit/>
          </a:bodyPr>
          <a:lstStyle/>
          <a:p>
            <a:pPr algn="just"/>
            <a:r>
              <a:rPr lang="en-IN" sz="1500" dirty="0"/>
              <a:t>Your company </a:t>
            </a:r>
            <a:r>
              <a:rPr lang="he-IL" sz="1500" dirty="0"/>
              <a:t>ג</a:t>
            </a:r>
            <a:r>
              <a:rPr lang="en-IN" sz="1500" dirty="0"/>
              <a:t>TM€s Azure subscription includes an Azure Log Analytics workspace. Your company has a hundred on-premises servers that run either Windows Server 2012 R2 or Windows Server 2016, and is linked to the Azure Log Analytics workspace. The Azure Log Analytics workspace is set up to gather performance counters associated with security from these linked servers. You have been tasked with configuring alerts according to the information gathered by the Azure Log Analytics workspace. You have to make sure that alert rules allow for dimensions, and that alert creation time should be kept to a minimum. Furthermore, a single alert notification must be created when the alert is created and when the alert is sorted out. You need to make use of the necessary signal type when creating the alert rules. Which of the following is the option you should use? </a:t>
            </a:r>
          </a:p>
          <a:p>
            <a:pPr marL="285750" indent="-285750" algn="just">
              <a:buFontTx/>
              <a:buChar char="-"/>
            </a:pPr>
            <a:r>
              <a:rPr lang="en-IN" sz="1500" dirty="0"/>
              <a:t>You should make use of the Metric signal type. </a:t>
            </a:r>
          </a:p>
          <a:p>
            <a:pPr algn="just"/>
            <a:r>
              <a:rPr lang="en-US" sz="1500" dirty="0"/>
              <a:t>Metric alerts in Azure Monitor provide a way to get notified when one of your metrics cross a threshold. Metric alerts work on a range of multi-dimensional platform metrics, custom metrics, Application Insights standard and custom metrics. Note: Signals are emitted by the target resource and can be of several types. Metric, Activity log, Application Insights, and Log.</a:t>
            </a:r>
            <a:endParaRPr lang="en-IN" sz="1500" dirty="0"/>
          </a:p>
        </p:txBody>
      </p:sp>
      <p:pic>
        <p:nvPicPr>
          <p:cNvPr id="6152" name="Picture 8" descr="Monitor with alerts - Azure Digital Twins | Microsoft Learn">
            <a:extLst>
              <a:ext uri="{FF2B5EF4-FFF2-40B4-BE49-F238E27FC236}">
                <a16:creationId xmlns:a16="http://schemas.microsoft.com/office/drawing/2014/main" id="{6C99A729-93A0-4F48-BD42-30ED863D2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237" y="1136531"/>
            <a:ext cx="5931763" cy="458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97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93F87C-317E-BA3A-2016-BB6FB2E64CD1}"/>
              </a:ext>
            </a:extLst>
          </p:cNvPr>
          <p:cNvSpPr txBox="1"/>
          <p:nvPr/>
        </p:nvSpPr>
        <p:spPr>
          <a:xfrm>
            <a:off x="489907" y="145573"/>
            <a:ext cx="11516985" cy="1708160"/>
          </a:xfrm>
          <a:prstGeom prst="rect">
            <a:avLst/>
          </a:prstGeom>
          <a:noFill/>
        </p:spPr>
        <p:txBody>
          <a:bodyPr wrap="square">
            <a:spAutoFit/>
          </a:bodyPr>
          <a:lstStyle/>
          <a:p>
            <a:pPr algn="just"/>
            <a:r>
              <a:rPr lang="en-IN" sz="1500" dirty="0"/>
              <a:t>Your company </a:t>
            </a:r>
            <a:r>
              <a:rPr lang="he-IL" sz="1500" dirty="0"/>
              <a:t>ג</a:t>
            </a:r>
            <a:r>
              <a:rPr lang="en-IN" sz="1500" dirty="0"/>
              <a:t>TM€s Azure subscription includes a hundred virtual machines that have Azure Diagnostics enabled. You have been tasked with retrieving the identity of the user that removed a virtual machine fifteen days ago. You have already accessed Azure Monitor. Which of the following options should you use? </a:t>
            </a:r>
          </a:p>
          <a:p>
            <a:pPr algn="just"/>
            <a:endParaRPr lang="en-IN" sz="1500" dirty="0"/>
          </a:p>
          <a:p>
            <a:pPr algn="just"/>
            <a:r>
              <a:rPr lang="en-IN" sz="1500" dirty="0"/>
              <a:t>-Activity Log </a:t>
            </a:r>
          </a:p>
          <a:p>
            <a:pPr algn="just"/>
            <a:r>
              <a:rPr lang="en-IN" sz="1500" dirty="0"/>
              <a:t>Azure activity logs provide insight into the operations that were performed on resources in your subscription. Activity logs were previously known as </a:t>
            </a:r>
            <a:r>
              <a:rPr lang="he-IL" sz="1500" dirty="0"/>
              <a:t>ג€</a:t>
            </a:r>
            <a:r>
              <a:rPr lang="en-IN" sz="1500" dirty="0"/>
              <a:t>audit logs </a:t>
            </a:r>
            <a:r>
              <a:rPr lang="he-IL" sz="1500" dirty="0"/>
              <a:t>ג €</a:t>
            </a:r>
            <a:r>
              <a:rPr lang="en-IN" sz="1500" dirty="0"/>
              <a:t>or </a:t>
            </a:r>
            <a:r>
              <a:rPr lang="he-IL" sz="1500" dirty="0"/>
              <a:t>ג€</a:t>
            </a:r>
            <a:r>
              <a:rPr lang="en-IN" sz="1500" dirty="0"/>
              <a:t>operational logs, </a:t>
            </a:r>
            <a:r>
              <a:rPr lang="he-IL" sz="1500" dirty="0"/>
              <a:t>ג €</a:t>
            </a:r>
            <a:r>
              <a:rPr lang="en-IN" sz="1500" dirty="0"/>
              <a:t>because they report control-plane events for your subscriptions.</a:t>
            </a:r>
          </a:p>
        </p:txBody>
      </p:sp>
      <p:sp>
        <p:nvSpPr>
          <p:cNvPr id="6" name="AutoShape 2" descr="Azure Monitoring Tools Explained – Part 2: Azure Activity Logs –  AdinErmie.com">
            <a:extLst>
              <a:ext uri="{FF2B5EF4-FFF2-40B4-BE49-F238E27FC236}">
                <a16:creationId xmlns:a16="http://schemas.microsoft.com/office/drawing/2014/main" id="{205662AD-A6CD-277E-D192-56C3532797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2" name="Picture 4" descr="Azure Monitoring Tools Explained – Part 2: Azure Activity Logs –  AdinErmie.com">
            <a:extLst>
              <a:ext uri="{FF2B5EF4-FFF2-40B4-BE49-F238E27FC236}">
                <a16:creationId xmlns:a16="http://schemas.microsoft.com/office/drawing/2014/main" id="{D1BB28DA-F02C-58B5-7F04-2BAC80985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77" y="1783427"/>
            <a:ext cx="10807108" cy="472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453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7DA3D-066E-E7DA-55B8-2CA83DB4F5FC}"/>
              </a:ext>
            </a:extLst>
          </p:cNvPr>
          <p:cNvSpPr txBox="1"/>
          <p:nvPr/>
        </p:nvSpPr>
        <p:spPr>
          <a:xfrm>
            <a:off x="208471" y="168086"/>
            <a:ext cx="11775057" cy="2031325"/>
          </a:xfrm>
          <a:prstGeom prst="rect">
            <a:avLst/>
          </a:prstGeom>
          <a:noFill/>
        </p:spPr>
        <p:txBody>
          <a:bodyPr wrap="square">
            <a:spAutoFit/>
          </a:bodyPr>
          <a:lstStyle/>
          <a:p>
            <a:r>
              <a:rPr lang="en-IN" dirty="0"/>
              <a:t>Your company </a:t>
            </a:r>
            <a:r>
              <a:rPr lang="he-IL" dirty="0"/>
              <a:t>ג</a:t>
            </a:r>
            <a:r>
              <a:rPr lang="en-IN" dirty="0"/>
              <a:t>TM€s Azure subscription includes a hundred virtual machines that have Azure Diagnostics enabled. You have been tasked with </a:t>
            </a:r>
            <a:r>
              <a:rPr lang="en-IN" dirty="0" err="1"/>
              <a:t>analyzing</a:t>
            </a:r>
            <a:r>
              <a:rPr lang="en-IN" dirty="0"/>
              <a:t> the security events of a Windows Server 2016 virtual machine. You have already accessed Azure Monitor. Which of the following options should you use? </a:t>
            </a:r>
          </a:p>
          <a:p>
            <a:r>
              <a:rPr lang="en-IN" dirty="0"/>
              <a:t>-Logs </a:t>
            </a:r>
          </a:p>
          <a:p>
            <a:r>
              <a:rPr lang="en-IN" dirty="0"/>
              <a:t> Explanation: Log Integration collects Azure diagnostics from your Windows virtual machines, Azure activity logs, Azure Security </a:t>
            </a:r>
            <a:r>
              <a:rPr lang="en-IN" dirty="0" err="1"/>
              <a:t>Center</a:t>
            </a:r>
            <a:r>
              <a:rPr lang="en-IN" dirty="0"/>
              <a:t> alerts, and Azure resource provider logs. This integration provides a unified dashboard for all your assets, whether they're on-premises or in the cloud, so that you can aggregate, correlate, </a:t>
            </a:r>
            <a:r>
              <a:rPr lang="en-IN" dirty="0" err="1"/>
              <a:t>analyze</a:t>
            </a:r>
            <a:r>
              <a:rPr lang="en-IN" dirty="0"/>
              <a:t>, and alert for security events. </a:t>
            </a:r>
          </a:p>
        </p:txBody>
      </p:sp>
      <p:pic>
        <p:nvPicPr>
          <p:cNvPr id="8196" name="Picture 4" descr="Collect Logs from Azure Monitor | Sumo Logic Docs">
            <a:extLst>
              <a:ext uri="{FF2B5EF4-FFF2-40B4-BE49-F238E27FC236}">
                <a16:creationId xmlns:a16="http://schemas.microsoft.com/office/drawing/2014/main" id="{D923CC1D-32AB-5DEC-715D-3B2967C2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2" y="2171252"/>
            <a:ext cx="6410546" cy="23248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sing Azure Log Analytics in Power BI (Preview) - Power BI | Microsoft Learn">
            <a:extLst>
              <a:ext uri="{FF2B5EF4-FFF2-40B4-BE49-F238E27FC236}">
                <a16:creationId xmlns:a16="http://schemas.microsoft.com/office/drawing/2014/main" id="{9ADD6033-CCBC-7656-A994-4B223153F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617" y="2780625"/>
            <a:ext cx="5677751" cy="288692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ntegrate Azure with SIEM | Igor Garofano blog">
            <a:extLst>
              <a:ext uri="{FF2B5EF4-FFF2-40B4-BE49-F238E27FC236}">
                <a16:creationId xmlns:a16="http://schemas.microsoft.com/office/drawing/2014/main" id="{DA1F8E96-F657-EA0E-1463-6BA712D2EA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79"/>
          <a:stretch/>
        </p:blipFill>
        <p:spPr bwMode="auto">
          <a:xfrm>
            <a:off x="761224" y="4927206"/>
            <a:ext cx="5334775" cy="176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9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5E165-2658-8482-842C-E431D77450FD}"/>
              </a:ext>
            </a:extLst>
          </p:cNvPr>
          <p:cNvSpPr>
            <a:spLocks noGrp="1"/>
          </p:cNvSpPr>
          <p:nvPr>
            <p:ph idx="1"/>
          </p:nvPr>
        </p:nvSpPr>
        <p:spPr>
          <a:xfrm>
            <a:off x="838200" y="3562701"/>
            <a:ext cx="10462404" cy="3364753"/>
          </a:xfrm>
        </p:spPr>
        <p:txBody>
          <a:bodyPr>
            <a:normAutofit/>
          </a:bodyPr>
          <a:lstStyle/>
          <a:p>
            <a:pPr marL="0" indent="0" algn="just">
              <a:buNone/>
            </a:pPr>
            <a:r>
              <a:rPr lang="en-US" sz="1800"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0" indent="0" algn="just">
              <a:buNone/>
            </a:pPr>
            <a:r>
              <a:rPr lang="en-US" sz="1800" dirty="0"/>
              <a:t>-	A federated authentication system relies on an external trusted system to authenticate users. Some companies want to reuse their existing federated system investment with their Azure AD hybrid identity solution. The maintenance and management of the federated system falls outside the control of Azure AD. It's up to the organization by using the federated system to make sure it's deployed securely and can handle the authentication load.</a:t>
            </a:r>
            <a:endParaRPr lang="en-IN" sz="1800" dirty="0"/>
          </a:p>
        </p:txBody>
      </p:sp>
      <p:pic>
        <p:nvPicPr>
          <p:cNvPr id="3074" name="Picture 2" descr="Create an Active Directory Federation Services Instance on Amazon AWS | by  Brajesh Sachan | Reverberations | Medium">
            <a:extLst>
              <a:ext uri="{FF2B5EF4-FFF2-40B4-BE49-F238E27FC236}">
                <a16:creationId xmlns:a16="http://schemas.microsoft.com/office/drawing/2014/main" id="{0F167BE6-592A-F5ED-A034-E40B963B8B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75"/>
          <a:stretch/>
        </p:blipFill>
        <p:spPr bwMode="auto">
          <a:xfrm>
            <a:off x="1874520" y="148559"/>
            <a:ext cx="8442960" cy="34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763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D71A3-E4DF-713A-1FD4-A72EB4FD1A5F}"/>
              </a:ext>
            </a:extLst>
          </p:cNvPr>
          <p:cNvSpPr txBox="1"/>
          <p:nvPr/>
        </p:nvSpPr>
        <p:spPr>
          <a:xfrm>
            <a:off x="812320" y="748916"/>
            <a:ext cx="10567359" cy="1754326"/>
          </a:xfrm>
          <a:prstGeom prst="rect">
            <a:avLst/>
          </a:prstGeom>
          <a:noFill/>
        </p:spPr>
        <p:txBody>
          <a:bodyPr wrap="square">
            <a:spAutoFit/>
          </a:bodyPr>
          <a:lstStyle/>
          <a:p>
            <a:r>
              <a:rPr lang="en-US" dirty="0"/>
              <a:t>You have been tasked with making sure that you are able to modify the operating system security configurations via Azure Security Center. To achieve your goal, you need to have the correct pricing tier for Azure Security Center in place. Which of the following is the pricing tier required? </a:t>
            </a:r>
          </a:p>
          <a:p>
            <a:endParaRPr lang="en-US" dirty="0"/>
          </a:p>
          <a:p>
            <a:r>
              <a:rPr lang="en-US" dirty="0"/>
              <a:t>-Standard</a:t>
            </a:r>
          </a:p>
          <a:p>
            <a:endParaRPr lang="en-IN" dirty="0"/>
          </a:p>
        </p:txBody>
      </p:sp>
      <p:pic>
        <p:nvPicPr>
          <p:cNvPr id="9218" name="Picture 2" descr="Pricing tier chart">
            <a:extLst>
              <a:ext uri="{FF2B5EF4-FFF2-40B4-BE49-F238E27FC236}">
                <a16:creationId xmlns:a16="http://schemas.microsoft.com/office/drawing/2014/main" id="{71ABC1C7-4066-8579-6171-DE7F3C2B3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54" y="2460112"/>
            <a:ext cx="93916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3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1F4EA-A711-AF1A-2ED6-7E6F23F19A7A}"/>
              </a:ext>
            </a:extLst>
          </p:cNvPr>
          <p:cNvPicPr>
            <a:picLocks noChangeAspect="1"/>
          </p:cNvPicPr>
          <p:nvPr/>
        </p:nvPicPr>
        <p:blipFill>
          <a:blip r:embed="rId2"/>
          <a:stretch>
            <a:fillRect/>
          </a:stretch>
        </p:blipFill>
        <p:spPr>
          <a:xfrm>
            <a:off x="2242820" y="278017"/>
            <a:ext cx="7792620" cy="6168809"/>
          </a:xfrm>
          <a:prstGeom prst="rect">
            <a:avLst/>
          </a:prstGeom>
        </p:spPr>
      </p:pic>
    </p:spTree>
    <p:extLst>
      <p:ext uri="{BB962C8B-B14F-4D97-AF65-F5344CB8AC3E}">
        <p14:creationId xmlns:p14="http://schemas.microsoft.com/office/powerpoint/2010/main" val="154022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08BB2E-469B-A08E-98BF-678AC196FAA5}"/>
              </a:ext>
            </a:extLst>
          </p:cNvPr>
          <p:cNvSpPr txBox="1"/>
          <p:nvPr/>
        </p:nvSpPr>
        <p:spPr>
          <a:xfrm>
            <a:off x="691551" y="619043"/>
            <a:ext cx="3932207" cy="5355312"/>
          </a:xfrm>
          <a:prstGeom prst="rect">
            <a:avLst/>
          </a:prstGeom>
          <a:noFill/>
        </p:spPr>
        <p:txBody>
          <a:bodyPr wrap="square">
            <a:spAutoFit/>
          </a:bodyPr>
          <a:lstStyle/>
          <a:p>
            <a:pPr algn="just"/>
            <a:r>
              <a:rPr lang="en-IN" dirty="0"/>
              <a:t>Your company </a:t>
            </a:r>
            <a:r>
              <a:rPr lang="he-IL" dirty="0"/>
              <a:t>ג</a:t>
            </a:r>
            <a:r>
              <a:rPr lang="en-IN" dirty="0"/>
              <a:t>TM€s Azure subscription is linked to their Azure Active Directory (Azure AD) tenant. After an internally developed application is registered in Azure AD, you are tasked with making sure that the application has the ability to access Azure Key Vault secrets on application the users </a:t>
            </a:r>
            <a:r>
              <a:rPr lang="he-IL" dirty="0"/>
              <a:t>ג </a:t>
            </a:r>
            <a:r>
              <a:rPr lang="en-IN" dirty="0" err="1"/>
              <a:t>TM€behalf</a:t>
            </a:r>
            <a:r>
              <a:rPr lang="en-IN" dirty="0"/>
              <a:t>. </a:t>
            </a:r>
          </a:p>
          <a:p>
            <a:pPr algn="just"/>
            <a:endParaRPr lang="en-IN" dirty="0"/>
          </a:p>
          <a:p>
            <a:pPr algn="just"/>
            <a:r>
              <a:rPr lang="en-US" dirty="0"/>
              <a:t>Solution: You configure a delegated permission with no admin consent. </a:t>
            </a:r>
          </a:p>
          <a:p>
            <a:pPr algn="just"/>
            <a:r>
              <a:rPr lang="en-US" dirty="0"/>
              <a:t>Explanation: Delegated permissions - Your client application needs to access the web API as the signed-in user, but with access limited by the selected permission. This type of permission can be granted by a user unless the permission requires administrator consent.</a:t>
            </a:r>
            <a:endParaRPr lang="en-IN" dirty="0"/>
          </a:p>
        </p:txBody>
      </p:sp>
      <p:pic>
        <p:nvPicPr>
          <p:cNvPr id="10246" name="Picture 6" descr="Use Azure AD Admin Consent Requests to help avoid attacks against your users">
            <a:extLst>
              <a:ext uri="{FF2B5EF4-FFF2-40B4-BE49-F238E27FC236}">
                <a16:creationId xmlns:a16="http://schemas.microsoft.com/office/drawing/2014/main" id="{C8DCE0D7-CB9D-407A-9CEF-59FB8034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70" y="707996"/>
            <a:ext cx="6780363" cy="503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51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2E1395-ED6B-F922-991D-91884CC11795}"/>
              </a:ext>
            </a:extLst>
          </p:cNvPr>
          <p:cNvSpPr txBox="1"/>
          <p:nvPr/>
        </p:nvSpPr>
        <p:spPr>
          <a:xfrm>
            <a:off x="968315" y="1151021"/>
            <a:ext cx="3922862" cy="4247317"/>
          </a:xfrm>
          <a:prstGeom prst="rect">
            <a:avLst/>
          </a:prstGeom>
          <a:noFill/>
        </p:spPr>
        <p:txBody>
          <a:bodyPr wrap="square">
            <a:spAutoFit/>
          </a:bodyPr>
          <a:lstStyle/>
          <a:p>
            <a:pPr algn="just"/>
            <a:r>
              <a:rPr lang="en-IN" dirty="0"/>
              <a:t>Your Azure Active Directory Azure (Azure AD) tenant has an Azure subscription linked to it. Your developer has created a mobile application that obtains Azure AD access tokens using the OAuth 2 implicit grant type. The mobile application must be registered in Azure AD. You require a redirect URI from the developer for registration purposes. </a:t>
            </a:r>
          </a:p>
          <a:p>
            <a:pPr algn="just"/>
            <a:r>
              <a:rPr lang="en-IN" dirty="0"/>
              <a:t> </a:t>
            </a:r>
          </a:p>
          <a:p>
            <a:pPr algn="just"/>
            <a:r>
              <a:rPr lang="en-IN" dirty="0"/>
              <a:t>Explanation: For Native Applications you need to provide a Redirect URI, which Azure AD will use to return token responses.</a:t>
            </a:r>
          </a:p>
        </p:txBody>
      </p:sp>
      <p:sp>
        <p:nvSpPr>
          <p:cNvPr id="6" name="AutoShape 2" descr="Diagram shows OAuth authorization code flow. Native app and Web A P I interact by using tokens as described in this article.">
            <a:extLst>
              <a:ext uri="{FF2B5EF4-FFF2-40B4-BE49-F238E27FC236}">
                <a16:creationId xmlns:a16="http://schemas.microsoft.com/office/drawing/2014/main" id="{FE4338C0-6980-7AE8-9A0B-16EB0ED505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Diagram shows OAuth authorization code flow. Native app and Web A P I interact by using tokens as described in this article.">
            <a:extLst>
              <a:ext uri="{FF2B5EF4-FFF2-40B4-BE49-F238E27FC236}">
                <a16:creationId xmlns:a16="http://schemas.microsoft.com/office/drawing/2014/main" id="{2C683273-54C7-4836-74CF-935863D3701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Diagram shows OAuth authorization code flow. Native app and Web A P I interact by using tokens as described in this article.">
            <a:extLst>
              <a:ext uri="{FF2B5EF4-FFF2-40B4-BE49-F238E27FC236}">
                <a16:creationId xmlns:a16="http://schemas.microsoft.com/office/drawing/2014/main" id="{E6B733C8-F56E-7214-0AA6-481C93D804F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C8D0B0B8-A2F0-AD97-95CA-4672F24713AC}"/>
              </a:ext>
            </a:extLst>
          </p:cNvPr>
          <p:cNvPicPr>
            <a:picLocks noChangeAspect="1"/>
          </p:cNvPicPr>
          <p:nvPr/>
        </p:nvPicPr>
        <p:blipFill>
          <a:blip r:embed="rId2"/>
          <a:stretch>
            <a:fillRect/>
          </a:stretch>
        </p:blipFill>
        <p:spPr>
          <a:xfrm>
            <a:off x="5197983" y="1156320"/>
            <a:ext cx="5867702" cy="4242018"/>
          </a:xfrm>
          <a:prstGeom prst="rect">
            <a:avLst/>
          </a:prstGeom>
        </p:spPr>
      </p:pic>
    </p:spTree>
    <p:extLst>
      <p:ext uri="{BB962C8B-B14F-4D97-AF65-F5344CB8AC3E}">
        <p14:creationId xmlns:p14="http://schemas.microsoft.com/office/powerpoint/2010/main" val="124375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62B81C-CD40-5D2E-0A15-5D67644CE200}"/>
              </a:ext>
            </a:extLst>
          </p:cNvPr>
          <p:cNvSpPr txBox="1"/>
          <p:nvPr/>
        </p:nvSpPr>
        <p:spPr>
          <a:xfrm>
            <a:off x="504103" y="1852145"/>
            <a:ext cx="4011282" cy="3416320"/>
          </a:xfrm>
          <a:prstGeom prst="rect">
            <a:avLst/>
          </a:prstGeom>
          <a:noFill/>
        </p:spPr>
        <p:txBody>
          <a:bodyPr wrap="square">
            <a:spAutoFit/>
          </a:bodyPr>
          <a:lstStyle/>
          <a:p>
            <a:pPr algn="just"/>
            <a:r>
              <a:rPr lang="en-US" dirty="0"/>
              <a:t>You are in the process of configuring an Azure policy via the Azure portal. Your policy will include an effect that will need a managed identity for it to be assigned. Which of the following is the effect in question? </a:t>
            </a:r>
          </a:p>
          <a:p>
            <a:pPr algn="just"/>
            <a:r>
              <a:rPr lang="en-US" dirty="0"/>
              <a:t>C. </a:t>
            </a:r>
            <a:r>
              <a:rPr lang="en-US" dirty="0" err="1"/>
              <a:t>DeployIfNotExist</a:t>
            </a:r>
            <a:endParaRPr lang="en-US" dirty="0"/>
          </a:p>
          <a:p>
            <a:pPr algn="just"/>
            <a:endParaRPr lang="en-US" dirty="0"/>
          </a:p>
          <a:p>
            <a:pPr algn="just"/>
            <a:r>
              <a:rPr lang="en-US" dirty="0"/>
              <a:t>Explanation: When Azure Policy runs the template in the </a:t>
            </a:r>
            <a:r>
              <a:rPr lang="en-US" dirty="0" err="1"/>
              <a:t>deployIfNotExists</a:t>
            </a:r>
            <a:r>
              <a:rPr lang="en-US" dirty="0"/>
              <a:t> policy definition, it does so by using a managed identity. </a:t>
            </a:r>
            <a:endParaRPr lang="en-IN" dirty="0"/>
          </a:p>
        </p:txBody>
      </p:sp>
      <p:pic>
        <p:nvPicPr>
          <p:cNvPr id="12290" name="Picture 2" descr="Screenshot of the Remediation node on the Policy page.">
            <a:extLst>
              <a:ext uri="{FF2B5EF4-FFF2-40B4-BE49-F238E27FC236}">
                <a16:creationId xmlns:a16="http://schemas.microsoft.com/office/drawing/2014/main" id="{6558A8ED-8EAE-086B-B9F7-9F48102D7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385" y="1932182"/>
            <a:ext cx="7671632" cy="29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5D85D-5899-BCA3-B512-F5B8AEC643F5}"/>
              </a:ext>
            </a:extLst>
          </p:cNvPr>
          <p:cNvSpPr txBox="1"/>
          <p:nvPr/>
        </p:nvSpPr>
        <p:spPr>
          <a:xfrm>
            <a:off x="638356" y="1050359"/>
            <a:ext cx="11050436" cy="2031325"/>
          </a:xfrm>
          <a:prstGeom prst="rect">
            <a:avLst/>
          </a:prstGeom>
          <a:noFill/>
        </p:spPr>
        <p:txBody>
          <a:bodyPr wrap="square">
            <a:spAutoFit/>
          </a:bodyPr>
          <a:lstStyle/>
          <a:p>
            <a:pPr algn="just"/>
            <a:r>
              <a:rPr lang="en-US" dirty="0"/>
              <a:t>You have been tasked with creating an Azure key vault using PowerShell. You have been informed that objects deleted from the key vault must be kept for a set period of 90 days. Which two of the following parameters must be used in conjunction to meet the requirement? </a:t>
            </a:r>
          </a:p>
          <a:p>
            <a:pPr marL="285750" indent="-285750" algn="just">
              <a:buFontTx/>
              <a:buChar char="-"/>
            </a:pPr>
            <a:r>
              <a:rPr lang="en-US" dirty="0" err="1"/>
              <a:t>EnablePurgeProtection</a:t>
            </a:r>
            <a:r>
              <a:rPr lang="en-US" dirty="0"/>
              <a:t> </a:t>
            </a:r>
          </a:p>
          <a:p>
            <a:pPr marL="285750" indent="-285750" algn="just">
              <a:buFontTx/>
              <a:buChar char="-"/>
            </a:pPr>
            <a:r>
              <a:rPr lang="en-US" dirty="0" err="1"/>
              <a:t>EnableSoftDelete</a:t>
            </a:r>
            <a:r>
              <a:rPr lang="en-US" dirty="0"/>
              <a:t> </a:t>
            </a:r>
          </a:p>
          <a:p>
            <a:endParaRPr lang="en-US" dirty="0"/>
          </a:p>
          <a:p>
            <a:endParaRPr lang="en-IN" dirty="0"/>
          </a:p>
        </p:txBody>
      </p:sp>
      <p:pic>
        <p:nvPicPr>
          <p:cNvPr id="13314" name="Picture 2" descr="Exam AZ-500 topic 4 question 6 discussion - ExamTopics">
            <a:extLst>
              <a:ext uri="{FF2B5EF4-FFF2-40B4-BE49-F238E27FC236}">
                <a16:creationId xmlns:a16="http://schemas.microsoft.com/office/drawing/2014/main" id="{127DCD1A-3595-617C-0309-2B9B6200AB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35"/>
          <a:stretch/>
        </p:blipFill>
        <p:spPr bwMode="auto">
          <a:xfrm>
            <a:off x="638356" y="2598604"/>
            <a:ext cx="9324975" cy="244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7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FD380-C9A3-5CE7-9382-B7361CC4037F}"/>
              </a:ext>
            </a:extLst>
          </p:cNvPr>
          <p:cNvSpPr txBox="1"/>
          <p:nvPr/>
        </p:nvSpPr>
        <p:spPr>
          <a:xfrm>
            <a:off x="872706" y="395103"/>
            <a:ext cx="10013830" cy="2585323"/>
          </a:xfrm>
          <a:prstGeom prst="rect">
            <a:avLst/>
          </a:prstGeom>
          <a:noFill/>
        </p:spPr>
        <p:txBody>
          <a:bodyPr wrap="square">
            <a:spAutoFit/>
          </a:bodyPr>
          <a:lstStyle/>
          <a:p>
            <a:pPr algn="just"/>
            <a:r>
              <a:rPr lang="en-US" dirty="0"/>
              <a:t>You are required to make the relevant information available to application developers to allow them to access data in the database. Which two of the following options should be made available? </a:t>
            </a:r>
          </a:p>
          <a:p>
            <a:pPr algn="just"/>
            <a:endParaRPr lang="en-US" dirty="0"/>
          </a:p>
          <a:p>
            <a:pPr marL="285750" indent="-285750" algn="just">
              <a:buFontTx/>
              <a:buChar char="-"/>
            </a:pPr>
            <a:r>
              <a:rPr lang="en-US" b="0" i="0" dirty="0">
                <a:solidFill>
                  <a:srgbClr val="505050"/>
                </a:solidFill>
                <a:effectLst/>
                <a:latin typeface="Roboto Condensed" panose="02000000000000000000" pitchFamily="2" charset="0"/>
              </a:rPr>
              <a:t>Always Encrypted uses two types of keys: column encryption keys and column master keys. </a:t>
            </a:r>
          </a:p>
          <a:p>
            <a:pPr algn="just"/>
            <a:endParaRPr lang="en-US" b="0" i="0" dirty="0">
              <a:solidFill>
                <a:srgbClr val="505050"/>
              </a:solidFill>
              <a:effectLst/>
              <a:latin typeface="Roboto Condensed" panose="02000000000000000000" pitchFamily="2" charset="0"/>
            </a:endParaRPr>
          </a:p>
          <a:p>
            <a:pPr algn="just"/>
            <a:r>
              <a:rPr lang="en-US" b="0" i="0" dirty="0">
                <a:solidFill>
                  <a:srgbClr val="505050"/>
                </a:solidFill>
                <a:effectLst/>
                <a:latin typeface="Roboto Condensed" panose="02000000000000000000" pitchFamily="2" charset="0"/>
              </a:rPr>
              <a:t>A column encryption key is used to encrypt data in an encrypted column. A column master key is a key-protecting key that encrypts one or more column encryption keys.</a:t>
            </a:r>
            <a:endParaRPr lang="en-US" dirty="0"/>
          </a:p>
          <a:p>
            <a:pPr algn="just"/>
            <a:endParaRPr lang="en-US" dirty="0"/>
          </a:p>
          <a:p>
            <a:pPr algn="just"/>
            <a:endParaRPr lang="en-IN" dirty="0"/>
          </a:p>
        </p:txBody>
      </p:sp>
      <p:pic>
        <p:nvPicPr>
          <p:cNvPr id="14338" name="Picture 2" descr="New Features in SQL Server 2016 - Always encrypted">
            <a:extLst>
              <a:ext uri="{FF2B5EF4-FFF2-40B4-BE49-F238E27FC236}">
                <a16:creationId xmlns:a16="http://schemas.microsoft.com/office/drawing/2014/main" id="{E410E718-0F5F-7E51-A917-FD3A2D3FE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238" y="2608322"/>
            <a:ext cx="47053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1A59B275-F368-FB3C-4448-07D863B36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06" y="2608322"/>
            <a:ext cx="37433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4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CD48B9-C7C5-1171-8EE7-3AAA13DEAF37}"/>
              </a:ext>
            </a:extLst>
          </p:cNvPr>
          <p:cNvSpPr txBox="1"/>
          <p:nvPr/>
        </p:nvSpPr>
        <p:spPr>
          <a:xfrm>
            <a:off x="609600" y="354485"/>
            <a:ext cx="10207925" cy="2585323"/>
          </a:xfrm>
          <a:prstGeom prst="rect">
            <a:avLst/>
          </a:prstGeom>
          <a:noFill/>
        </p:spPr>
        <p:txBody>
          <a:bodyPr wrap="square">
            <a:spAutoFit/>
          </a:bodyPr>
          <a:lstStyle/>
          <a:p>
            <a:r>
              <a:rPr lang="en-US" b="0" i="0" dirty="0">
                <a:solidFill>
                  <a:srgbClr val="212529"/>
                </a:solidFill>
                <a:effectLst/>
                <a:latin typeface="-apple-system"/>
              </a:rPr>
              <a:t>Just as a blueprint allows an engineer or an architect to sketch a project's design parameters, Azure Blueprints enables cloud architects and central information technology groups to define a repeatable set of Azure resources that implements and adheres to an organization's standards, patterns, and requirements.</a:t>
            </a:r>
            <a:br>
              <a:rPr lang="en-US" dirty="0"/>
            </a:br>
            <a:r>
              <a:rPr lang="en-US" b="0" i="0" dirty="0">
                <a:solidFill>
                  <a:srgbClr val="212529"/>
                </a:solidFill>
                <a:effectLst/>
                <a:latin typeface="-apple-system"/>
              </a:rPr>
              <a:t>Blueprints are a declarative way to orchestrate the deployment of various resource templates and other artifacts such as:</a:t>
            </a:r>
            <a:br>
              <a:rPr lang="en-US" dirty="0"/>
            </a:br>
            <a:r>
              <a:rPr lang="en-US" b="0" i="0" dirty="0">
                <a:solidFill>
                  <a:srgbClr val="212529"/>
                </a:solidFill>
                <a:effectLst/>
                <a:latin typeface="-apple-system"/>
              </a:rPr>
              <a:t>✑ Role Assignments</a:t>
            </a:r>
            <a:br>
              <a:rPr lang="en-US" dirty="0"/>
            </a:br>
            <a:r>
              <a:rPr lang="en-US" b="0" i="0" dirty="0">
                <a:solidFill>
                  <a:srgbClr val="212529"/>
                </a:solidFill>
                <a:effectLst/>
                <a:latin typeface="-apple-system"/>
              </a:rPr>
              <a:t>✑ Policy Assignments</a:t>
            </a:r>
            <a:br>
              <a:rPr lang="en-US" dirty="0"/>
            </a:br>
            <a:r>
              <a:rPr lang="en-US" b="0" i="0" dirty="0">
                <a:solidFill>
                  <a:srgbClr val="212529"/>
                </a:solidFill>
                <a:effectLst/>
                <a:latin typeface="-apple-system"/>
              </a:rPr>
              <a:t>✑ Azure Resource Manager templates</a:t>
            </a:r>
            <a:br>
              <a:rPr lang="en-US" dirty="0"/>
            </a:br>
            <a:r>
              <a:rPr lang="en-US" b="0" i="0" dirty="0">
                <a:solidFill>
                  <a:srgbClr val="212529"/>
                </a:solidFill>
                <a:effectLst/>
                <a:latin typeface="-apple-system"/>
              </a:rPr>
              <a:t>✑ Resource Groups</a:t>
            </a:r>
            <a:endParaRPr lang="en-IN" dirty="0"/>
          </a:p>
        </p:txBody>
      </p:sp>
      <p:pic>
        <p:nvPicPr>
          <p:cNvPr id="1026" name="Picture 2" descr="See the source image">
            <a:extLst>
              <a:ext uri="{FF2B5EF4-FFF2-40B4-BE49-F238E27FC236}">
                <a16:creationId xmlns:a16="http://schemas.microsoft.com/office/drawing/2014/main" id="{407140F9-6E3E-01CD-0502-DFEEECCF3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92" y="2646521"/>
            <a:ext cx="7113325" cy="332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EE484-F851-6B33-F95F-3B68DA11D7DA}"/>
              </a:ext>
            </a:extLst>
          </p:cNvPr>
          <p:cNvSpPr txBox="1"/>
          <p:nvPr/>
        </p:nvSpPr>
        <p:spPr>
          <a:xfrm>
            <a:off x="335089" y="1358964"/>
            <a:ext cx="5914845" cy="3693319"/>
          </a:xfrm>
          <a:prstGeom prst="rect">
            <a:avLst/>
          </a:prstGeom>
          <a:noFill/>
        </p:spPr>
        <p:txBody>
          <a:bodyPr wrap="square">
            <a:spAutoFit/>
          </a:bodyPr>
          <a:lstStyle/>
          <a:p>
            <a:r>
              <a:rPr lang="en-US" b="0" i="0" dirty="0">
                <a:solidFill>
                  <a:srgbClr val="212529"/>
                </a:solidFill>
                <a:effectLst/>
                <a:latin typeface="-apple-system"/>
              </a:rPr>
              <a:t>- You can configure Azure DNS to host a custom domain for your web apps. For example, you can create an Azure web app and have your users access it using either www.contoso.com or contoso.com as a fully qualified domain name (FQDN).  </a:t>
            </a:r>
            <a:br>
              <a:rPr lang="en-US" dirty="0"/>
            </a:br>
            <a:r>
              <a:rPr lang="en-US" b="0" i="0" dirty="0">
                <a:solidFill>
                  <a:srgbClr val="212529"/>
                </a:solidFill>
                <a:effectLst/>
                <a:latin typeface="-apple-system"/>
              </a:rPr>
              <a:t>To do this, you must create three records:</a:t>
            </a:r>
            <a:br>
              <a:rPr lang="en-US" dirty="0"/>
            </a:br>
            <a:r>
              <a:rPr lang="en-US" b="0" i="0" dirty="0">
                <a:solidFill>
                  <a:srgbClr val="212529"/>
                </a:solidFill>
                <a:effectLst/>
                <a:latin typeface="-apple-system"/>
              </a:rPr>
              <a:t>A root "A" record pointing to contoso.com</a:t>
            </a:r>
            <a:br>
              <a:rPr lang="en-US" dirty="0"/>
            </a:br>
            <a:r>
              <a:rPr lang="en-US" b="0" i="0" dirty="0">
                <a:solidFill>
                  <a:srgbClr val="212529"/>
                </a:solidFill>
                <a:effectLst/>
                <a:latin typeface="-apple-system"/>
              </a:rPr>
              <a:t>A root "TXT" record for verification</a:t>
            </a:r>
            <a:br>
              <a:rPr lang="en-US" dirty="0"/>
            </a:br>
            <a:r>
              <a:rPr lang="en-US" dirty="0"/>
              <a:t> </a:t>
            </a:r>
            <a:r>
              <a:rPr lang="en-US" b="0" i="0" dirty="0">
                <a:solidFill>
                  <a:srgbClr val="212529"/>
                </a:solidFill>
                <a:effectLst/>
                <a:latin typeface="-apple-system"/>
              </a:rPr>
              <a:t>A "CNAME" record for the www name that points to the A record</a:t>
            </a:r>
            <a:br>
              <a:rPr lang="en-US" dirty="0"/>
            </a:br>
            <a:r>
              <a:rPr lang="en-US" dirty="0">
                <a:solidFill>
                  <a:srgbClr val="212529"/>
                </a:solidFill>
                <a:latin typeface="-apple-system"/>
              </a:rPr>
              <a:t>-</a:t>
            </a:r>
            <a:r>
              <a:rPr lang="en-US" b="0" i="0" dirty="0">
                <a:solidFill>
                  <a:srgbClr val="212529"/>
                </a:solidFill>
                <a:effectLst/>
                <a:latin typeface="-apple-system"/>
              </a:rPr>
              <a:t> To use HTTPS, you need to upload a PFX file to the Azure Web App. The PFX file will contain the SSL certificate required for HTTPS.</a:t>
            </a:r>
            <a:endParaRPr lang="en-IN" dirty="0"/>
          </a:p>
        </p:txBody>
      </p:sp>
      <p:pic>
        <p:nvPicPr>
          <p:cNvPr id="2050" name="Picture 2" descr="Integrate Azure DNS with your Azure resources - Azure DNS | Microsoft Learn">
            <a:extLst>
              <a:ext uri="{FF2B5EF4-FFF2-40B4-BE49-F238E27FC236}">
                <a16:creationId xmlns:a16="http://schemas.microsoft.com/office/drawing/2014/main" id="{7FEB5205-D86E-7878-E982-FECD4FBC6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934" y="1046787"/>
            <a:ext cx="5589725" cy="411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47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F9DC11-3ECE-BD17-9D7E-4601B0BD1E87}"/>
              </a:ext>
            </a:extLst>
          </p:cNvPr>
          <p:cNvSpPr txBox="1"/>
          <p:nvPr/>
        </p:nvSpPr>
        <p:spPr>
          <a:xfrm>
            <a:off x="1303972" y="1102141"/>
            <a:ext cx="2881948" cy="3970318"/>
          </a:xfrm>
          <a:prstGeom prst="rect">
            <a:avLst/>
          </a:prstGeom>
          <a:noFill/>
        </p:spPr>
        <p:txBody>
          <a:bodyPr wrap="square">
            <a:spAutoFit/>
          </a:bodyPr>
          <a:lstStyle/>
          <a:p>
            <a:pPr algn="just"/>
            <a:r>
              <a:rPr lang="en-US" b="0" i="0" dirty="0">
                <a:solidFill>
                  <a:srgbClr val="212529"/>
                </a:solidFill>
                <a:effectLst/>
                <a:latin typeface="-apple-system"/>
              </a:rPr>
              <a:t>To revoke a stored access policy, you can either delete it, or rename it by changing the signed identifier. Changing the signed identifier breaks the associations between any existing signatures and the stored access policy. Deleting or renaming the stored access policy immediately affects all of the shared access signatures associated with it.</a:t>
            </a:r>
            <a:endParaRPr lang="en-IN" dirty="0"/>
          </a:p>
        </p:txBody>
      </p:sp>
      <p:pic>
        <p:nvPicPr>
          <p:cNvPr id="3076" name="Picture 4" descr="How to use BLOB Stored Access Policy? · Issue #419 · Azure/azure-storage-node  · GitHub">
            <a:extLst>
              <a:ext uri="{FF2B5EF4-FFF2-40B4-BE49-F238E27FC236}">
                <a16:creationId xmlns:a16="http://schemas.microsoft.com/office/drawing/2014/main" id="{E49408E6-41E0-CA87-CFC8-68810D54D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960" y="1197417"/>
            <a:ext cx="5963285" cy="446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4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DC3109-B513-5CDA-8A04-0B93DBCEF3C0}"/>
              </a:ext>
            </a:extLst>
          </p:cNvPr>
          <p:cNvSpPr>
            <a:spLocks noGrp="1"/>
          </p:cNvSpPr>
          <p:nvPr>
            <p:ph idx="1"/>
          </p:nvPr>
        </p:nvSpPr>
        <p:spPr>
          <a:xfrm>
            <a:off x="681567" y="3592513"/>
            <a:ext cx="10515600" cy="4351338"/>
          </a:xfrm>
        </p:spPr>
        <p:txBody>
          <a:bodyPr>
            <a:normAutofit/>
          </a:bodyPr>
          <a:lstStyle/>
          <a:p>
            <a:pPr marL="0" indent="0" algn="just">
              <a:buNone/>
            </a:pPr>
            <a:r>
              <a:rPr lang="en-US" sz="1800" dirty="0"/>
              <a:t>Your company has an Active Directory forest with a single domain, named weylandindustries.com. They also have an Azure Active Directory (Azure AD) tenant with the same name. You have been tasked with integrating Active Directory and the Azure AD tenant. You intend to deploy Azure AD Connect. Your strategy for the integration must make sure that password policies and user logon limitations affect user accounts that are synced to the Azure AD tenant, and that the number of necessary servers are reduced. </a:t>
            </a:r>
          </a:p>
          <a:p>
            <a:pPr marL="0" indent="0" algn="just">
              <a:buNone/>
            </a:pPr>
            <a:r>
              <a:rPr lang="en-US" sz="1800" dirty="0"/>
              <a:t>- Recommend the use of password hash synchronization and seamless SSO. Password hash synchronization requires the least effort regarding deployment, maintenance, and infrastructure. This level of effort typically applies to organizations that only need their users to sign into Office 365, </a:t>
            </a:r>
          </a:p>
          <a:p>
            <a:pPr marL="0" indent="0" algn="just">
              <a:buNone/>
            </a:pPr>
            <a:r>
              <a:rPr lang="en-US" sz="1800" dirty="0"/>
              <a:t>SaaS apps, and other Azure AD-based resources. When turned on, password hash synchronization is part of the Azure AD Connect sync process and runs every two minutes.</a:t>
            </a:r>
            <a:endParaRPr lang="en-IN" sz="1800" dirty="0"/>
          </a:p>
        </p:txBody>
      </p:sp>
      <p:pic>
        <p:nvPicPr>
          <p:cNvPr id="4100" name="Picture 4" descr="Implement password hash synchronization with Azure AD Connect sync -  Microsoft Entra | Microsoft Learn">
            <a:extLst>
              <a:ext uri="{FF2B5EF4-FFF2-40B4-BE49-F238E27FC236}">
                <a16:creationId xmlns:a16="http://schemas.microsoft.com/office/drawing/2014/main" id="{50C70546-A4A1-B604-EF97-92B61C953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32" y="250224"/>
            <a:ext cx="7984067" cy="334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54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EC0F1B-719D-5CF0-014E-34E5E22755B9}"/>
              </a:ext>
            </a:extLst>
          </p:cNvPr>
          <p:cNvSpPr txBox="1"/>
          <p:nvPr/>
        </p:nvSpPr>
        <p:spPr>
          <a:xfrm>
            <a:off x="1317927" y="1280076"/>
            <a:ext cx="5024408" cy="3970318"/>
          </a:xfrm>
          <a:prstGeom prst="rect">
            <a:avLst/>
          </a:prstGeom>
          <a:noFill/>
        </p:spPr>
        <p:txBody>
          <a:bodyPr wrap="square">
            <a:spAutoFit/>
          </a:bodyPr>
          <a:lstStyle/>
          <a:p>
            <a:r>
              <a:rPr lang="en-US" b="0" i="0" dirty="0">
                <a:solidFill>
                  <a:srgbClr val="212529"/>
                </a:solidFill>
                <a:effectLst/>
                <a:latin typeface="-apple-system"/>
              </a:rPr>
              <a:t>If you connect HDInsight to your on-premises network by using Azure Virtual Networks and a VPN gateway.</a:t>
            </a:r>
            <a:br>
              <a:rPr lang="en-US" dirty="0"/>
            </a:br>
            <a:r>
              <a:rPr lang="en-US" b="0" i="0" dirty="0">
                <a:solidFill>
                  <a:srgbClr val="212529"/>
                </a:solidFill>
                <a:effectLst/>
                <a:latin typeface="-apple-system"/>
              </a:rPr>
              <a:t>Note: To allow HDInsight and resources in the joined network to communicate by name, you must perform the following actions:</a:t>
            </a:r>
            <a:br>
              <a:rPr lang="en-US" dirty="0"/>
            </a:br>
            <a:r>
              <a:rPr lang="en-US" b="0" i="0" dirty="0">
                <a:solidFill>
                  <a:srgbClr val="212529"/>
                </a:solidFill>
                <a:effectLst/>
                <a:latin typeface="-apple-system"/>
              </a:rPr>
              <a:t>✑ Create Azure Virtual Network.</a:t>
            </a:r>
            <a:br>
              <a:rPr lang="en-US" dirty="0"/>
            </a:br>
            <a:r>
              <a:rPr lang="en-US" b="0" i="0" dirty="0">
                <a:solidFill>
                  <a:srgbClr val="212529"/>
                </a:solidFill>
                <a:effectLst/>
                <a:latin typeface="-apple-system"/>
              </a:rPr>
              <a:t>✑ Create a custom DNS server in the Azure Virtual Network.</a:t>
            </a:r>
            <a:br>
              <a:rPr lang="en-US" dirty="0"/>
            </a:br>
            <a:r>
              <a:rPr lang="en-US" b="0" i="0" dirty="0">
                <a:solidFill>
                  <a:srgbClr val="212529"/>
                </a:solidFill>
                <a:effectLst/>
                <a:latin typeface="-apple-system"/>
              </a:rPr>
              <a:t>✑ Configure the virtual network to use the custom DNS server instead of the default Azure Recursive Resolver.</a:t>
            </a:r>
            <a:br>
              <a:rPr lang="en-US" dirty="0"/>
            </a:br>
            <a:r>
              <a:rPr lang="en-US" b="0" i="0" dirty="0">
                <a:solidFill>
                  <a:srgbClr val="212529"/>
                </a:solidFill>
                <a:effectLst/>
                <a:latin typeface="-apple-system"/>
              </a:rPr>
              <a:t>✑ Configure forwarding between the custom DNS server and your on-premises DNS server.</a:t>
            </a:r>
            <a:endParaRPr lang="en-IN" dirty="0"/>
          </a:p>
        </p:txBody>
      </p:sp>
      <p:pic>
        <p:nvPicPr>
          <p:cNvPr id="4098" name="Picture 2" descr="Connect Azure HDInsight to your on-premises network | Microsoft Learn">
            <a:extLst>
              <a:ext uri="{FF2B5EF4-FFF2-40B4-BE49-F238E27FC236}">
                <a16:creationId xmlns:a16="http://schemas.microsoft.com/office/drawing/2014/main" id="{A8EA832E-FFC9-A627-A11F-87D0E2F2F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580" y="954524"/>
            <a:ext cx="340042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92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618F12-8B65-1EC6-62A0-34B9284DCC51}"/>
              </a:ext>
            </a:extLst>
          </p:cNvPr>
          <p:cNvSpPr txBox="1"/>
          <p:nvPr/>
        </p:nvSpPr>
        <p:spPr>
          <a:xfrm>
            <a:off x="1269511" y="502866"/>
            <a:ext cx="9701866" cy="3139321"/>
          </a:xfrm>
          <a:prstGeom prst="rect">
            <a:avLst/>
          </a:prstGeom>
          <a:noFill/>
        </p:spPr>
        <p:txBody>
          <a:bodyPr wrap="square">
            <a:spAutoFit/>
          </a:bodyPr>
          <a:lstStyle/>
          <a:p>
            <a:pPr algn="l"/>
            <a:r>
              <a:rPr lang="en-US" b="0" i="0" dirty="0">
                <a:solidFill>
                  <a:srgbClr val="212529"/>
                </a:solidFill>
                <a:effectLst/>
                <a:latin typeface="-apple-system"/>
              </a:rPr>
              <a:t>Your network contains an Active Directory forest named contoso.com. You have an Azure Active Directory (Azure AD) tenant named contoso.com.</a:t>
            </a:r>
            <a:br>
              <a:rPr lang="en-US" b="0" i="0" dirty="0">
                <a:solidFill>
                  <a:srgbClr val="212529"/>
                </a:solidFill>
                <a:effectLst/>
                <a:latin typeface="-apple-system"/>
              </a:rPr>
            </a:br>
            <a:r>
              <a:rPr lang="en-US" b="0" i="0" dirty="0">
                <a:solidFill>
                  <a:srgbClr val="212529"/>
                </a:solidFill>
                <a:effectLst/>
                <a:latin typeface="-apple-system"/>
              </a:rPr>
              <a:t>You plan to configure synchronization by using the Express Settings installation option in Azure AD Connect.</a:t>
            </a:r>
            <a:br>
              <a:rPr lang="en-US" b="0" i="0" dirty="0">
                <a:solidFill>
                  <a:srgbClr val="212529"/>
                </a:solidFill>
                <a:effectLst/>
                <a:latin typeface="-apple-system"/>
              </a:rPr>
            </a:br>
            <a:r>
              <a:rPr lang="en-US" b="0" i="0" dirty="0">
                <a:solidFill>
                  <a:srgbClr val="212529"/>
                </a:solidFill>
                <a:effectLst/>
                <a:latin typeface="-apple-system"/>
              </a:rPr>
              <a:t>You need to identify which roles and groups are required to perform the planned configuration. The solution must use the principle of least privilege.</a:t>
            </a:r>
            <a:br>
              <a:rPr lang="en-US" b="0" i="0" dirty="0">
                <a:solidFill>
                  <a:srgbClr val="212529"/>
                </a:solidFill>
                <a:effectLst/>
                <a:latin typeface="-apple-system"/>
              </a:rPr>
            </a:br>
            <a:r>
              <a:rPr lang="en-US" b="0" i="0" dirty="0">
                <a:solidFill>
                  <a:srgbClr val="212529"/>
                </a:solidFill>
                <a:effectLst/>
                <a:latin typeface="-apple-system"/>
              </a:rPr>
              <a:t>Which two roles and groups should you identify? </a:t>
            </a:r>
          </a:p>
          <a:p>
            <a:pPr algn="l"/>
            <a:r>
              <a:rPr lang="en-US" dirty="0">
                <a:solidFill>
                  <a:srgbClr val="212529"/>
                </a:solidFill>
                <a:latin typeface="-apple-system"/>
              </a:rPr>
              <a:t>-</a:t>
            </a:r>
            <a:r>
              <a:rPr lang="en-US" b="1" i="0" dirty="0">
                <a:solidFill>
                  <a:srgbClr val="212529"/>
                </a:solidFill>
                <a:effectLst/>
                <a:latin typeface="-apple-system"/>
              </a:rPr>
              <a:t> </a:t>
            </a:r>
            <a:r>
              <a:rPr lang="en-US" b="0" i="0" dirty="0">
                <a:solidFill>
                  <a:srgbClr val="212529"/>
                </a:solidFill>
                <a:effectLst/>
                <a:latin typeface="-apple-system"/>
              </a:rPr>
              <a:t>the Global administrator role in Azure AD</a:t>
            </a:r>
          </a:p>
          <a:p>
            <a:pPr algn="l"/>
            <a:r>
              <a:rPr lang="en-US" b="1" i="0" dirty="0">
                <a:solidFill>
                  <a:srgbClr val="212529"/>
                </a:solidFill>
                <a:effectLst/>
                <a:latin typeface="-apple-system"/>
              </a:rPr>
              <a:t>- </a:t>
            </a:r>
            <a:r>
              <a:rPr lang="en-US" b="0" i="0" dirty="0">
                <a:solidFill>
                  <a:srgbClr val="212529"/>
                </a:solidFill>
                <a:effectLst/>
                <a:latin typeface="-apple-system"/>
              </a:rPr>
              <a:t>the Enterprise Admins group in Active Directory</a:t>
            </a:r>
          </a:p>
          <a:p>
            <a:br>
              <a:rPr lang="en-US" dirty="0"/>
            </a:br>
            <a:endParaRPr lang="en-IN" dirty="0"/>
          </a:p>
        </p:txBody>
      </p:sp>
      <p:pic>
        <p:nvPicPr>
          <p:cNvPr id="5122" name="Picture 2" descr="Connect to Azure AD">
            <a:extLst>
              <a:ext uri="{FF2B5EF4-FFF2-40B4-BE49-F238E27FC236}">
                <a16:creationId xmlns:a16="http://schemas.microsoft.com/office/drawing/2014/main" id="{7B1B4F8E-B706-5330-3B1C-BC2DD485D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45" y="3104841"/>
            <a:ext cx="4598035" cy="32416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nect to AD DS">
            <a:extLst>
              <a:ext uri="{FF2B5EF4-FFF2-40B4-BE49-F238E27FC236}">
                <a16:creationId xmlns:a16="http://schemas.microsoft.com/office/drawing/2014/main" id="{E39B55D9-F325-95CD-42D8-AC62A5757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444" y="3078225"/>
            <a:ext cx="4651097" cy="327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4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618F12-8B65-1EC6-62A0-34B9284DCC51}"/>
              </a:ext>
            </a:extLst>
          </p:cNvPr>
          <p:cNvSpPr txBox="1"/>
          <p:nvPr/>
        </p:nvSpPr>
        <p:spPr>
          <a:xfrm>
            <a:off x="1487620" y="248867"/>
            <a:ext cx="3454889" cy="6740307"/>
          </a:xfrm>
          <a:prstGeom prst="rect">
            <a:avLst/>
          </a:prstGeom>
          <a:noFill/>
        </p:spPr>
        <p:txBody>
          <a:bodyPr wrap="square">
            <a:spAutoFit/>
          </a:bodyPr>
          <a:lstStyle/>
          <a:p>
            <a:pPr algn="l"/>
            <a:r>
              <a:rPr lang="en-US" b="0" i="0" dirty="0">
                <a:solidFill>
                  <a:srgbClr val="212529"/>
                </a:solidFill>
                <a:effectLst/>
                <a:latin typeface="-apple-system"/>
              </a:rPr>
              <a:t>You create an Azure subscription with Azure AD Premium P2.</a:t>
            </a:r>
            <a:br>
              <a:rPr lang="en-US" dirty="0"/>
            </a:br>
            <a:r>
              <a:rPr lang="en-US" b="0" i="0" dirty="0">
                <a:solidFill>
                  <a:srgbClr val="212529"/>
                </a:solidFill>
                <a:effectLst/>
                <a:latin typeface="-apple-system"/>
              </a:rPr>
              <a:t>You need to ensure that you can use Azure Active Directory (Azure AD) Privileged Identity Management (PIM) to secure Azure AD roles.</a:t>
            </a:r>
            <a:br>
              <a:rPr lang="en-US" dirty="0"/>
            </a:br>
            <a:r>
              <a:rPr lang="en-US" b="0" i="0" dirty="0">
                <a:solidFill>
                  <a:srgbClr val="212529"/>
                </a:solidFill>
                <a:effectLst/>
                <a:latin typeface="-apple-system"/>
              </a:rPr>
              <a:t>Which three actions should you perform in sequence?</a:t>
            </a:r>
          </a:p>
          <a:p>
            <a:pPr algn="l"/>
            <a:endParaRPr lang="en-US" b="0" i="0" dirty="0">
              <a:solidFill>
                <a:srgbClr val="212529"/>
              </a:solidFill>
              <a:effectLst/>
              <a:latin typeface="-apple-system"/>
            </a:endParaRPr>
          </a:p>
          <a:p>
            <a:pPr algn="l"/>
            <a:r>
              <a:rPr lang="en-US" dirty="0">
                <a:solidFill>
                  <a:srgbClr val="212529"/>
                </a:solidFill>
                <a:latin typeface="-apple-system"/>
              </a:rPr>
              <a:t>Step: 1 Consent to PIM</a:t>
            </a:r>
          </a:p>
          <a:p>
            <a:pPr algn="l"/>
            <a:r>
              <a:rPr lang="en-US" b="0" i="0" dirty="0">
                <a:solidFill>
                  <a:srgbClr val="212529"/>
                </a:solidFill>
                <a:effectLst/>
                <a:latin typeface="-apple-system"/>
              </a:rPr>
              <a:t>Step: 2 Verify your identity by using multi-factor authentication (MFA)</a:t>
            </a:r>
            <a:br>
              <a:rPr lang="en-US" dirty="0"/>
            </a:br>
            <a:r>
              <a:rPr lang="en-US" b="0" i="0" dirty="0">
                <a:solidFill>
                  <a:srgbClr val="212529"/>
                </a:solidFill>
                <a:effectLst/>
                <a:latin typeface="-apple-system"/>
              </a:rPr>
              <a:t>Click Verify my identity to verify your identity with Azure MF</a:t>
            </a:r>
            <a:br>
              <a:rPr lang="en-US" dirty="0"/>
            </a:br>
            <a:r>
              <a:rPr lang="en-US" b="0" i="0" dirty="0">
                <a:solidFill>
                  <a:srgbClr val="212529"/>
                </a:solidFill>
                <a:effectLst/>
                <a:latin typeface="-apple-system"/>
              </a:rPr>
              <a:t>You'll be asked to pick an account.</a:t>
            </a:r>
            <a:br>
              <a:rPr lang="en-US" dirty="0"/>
            </a:br>
            <a:r>
              <a:rPr lang="en-US" b="0" i="0" dirty="0">
                <a:solidFill>
                  <a:srgbClr val="212529"/>
                </a:solidFill>
                <a:effectLst/>
                <a:latin typeface="-apple-system"/>
              </a:rPr>
              <a:t>Step 3: Sign up PIM for Azure AD roles</a:t>
            </a:r>
            <a:br>
              <a:rPr lang="en-US" dirty="0"/>
            </a:br>
            <a:r>
              <a:rPr lang="en-US" b="0" i="0" dirty="0">
                <a:solidFill>
                  <a:srgbClr val="212529"/>
                </a:solidFill>
                <a:effectLst/>
                <a:latin typeface="-apple-system"/>
              </a:rPr>
              <a:t>Once you have enabled PIM for your directory, you'll need to sign up PIM to manage Azure AD roles.</a:t>
            </a:r>
          </a:p>
          <a:p>
            <a:pPr algn="l"/>
            <a:br>
              <a:rPr lang="en-US" dirty="0"/>
            </a:br>
            <a:endParaRPr lang="en-IN" dirty="0"/>
          </a:p>
        </p:txBody>
      </p:sp>
      <p:pic>
        <p:nvPicPr>
          <p:cNvPr id="6148" name="Picture 4" descr="Implementing Azure Privileged Identity Management (PIM) | by Evan Brothers  | Medium">
            <a:extLst>
              <a:ext uri="{FF2B5EF4-FFF2-40B4-BE49-F238E27FC236}">
                <a16:creationId xmlns:a16="http://schemas.microsoft.com/office/drawing/2014/main" id="{D06B03F3-299A-5243-07A3-0FFF3B007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783" y="136723"/>
            <a:ext cx="5065237" cy="20472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nforce (Azure) MFA with Conditional Access policies | 2 Azure">
            <a:extLst>
              <a:ext uri="{FF2B5EF4-FFF2-40B4-BE49-F238E27FC236}">
                <a16:creationId xmlns:a16="http://schemas.microsoft.com/office/drawing/2014/main" id="{913D9724-812C-3BB4-37DD-A7853F568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783" y="2057336"/>
            <a:ext cx="5085557" cy="23060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y requests - Azure AD page showing your pending requests">
            <a:extLst>
              <a:ext uri="{FF2B5EF4-FFF2-40B4-BE49-F238E27FC236}">
                <a16:creationId xmlns:a16="http://schemas.microsoft.com/office/drawing/2014/main" id="{A5F386C8-6F40-4109-EA0E-16101CAF9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20" t="11448" r="-4720" b="2520"/>
          <a:stretch/>
        </p:blipFill>
        <p:spPr bwMode="auto">
          <a:xfrm>
            <a:off x="5179783" y="4112481"/>
            <a:ext cx="5353070" cy="287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87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68D42B-3CCB-46C8-AF0E-C4FE04E0BEC3}"/>
              </a:ext>
            </a:extLst>
          </p:cNvPr>
          <p:cNvSpPr txBox="1"/>
          <p:nvPr/>
        </p:nvSpPr>
        <p:spPr>
          <a:xfrm>
            <a:off x="427104" y="1582340"/>
            <a:ext cx="4800504" cy="3693319"/>
          </a:xfrm>
          <a:prstGeom prst="rect">
            <a:avLst/>
          </a:prstGeom>
          <a:noFill/>
        </p:spPr>
        <p:txBody>
          <a:bodyPr wrap="square">
            <a:spAutoFit/>
          </a:bodyPr>
          <a:lstStyle/>
          <a:p>
            <a:pPr algn="just"/>
            <a:r>
              <a:rPr lang="en-US" b="0" i="0" dirty="0">
                <a:solidFill>
                  <a:srgbClr val="212529"/>
                </a:solidFill>
                <a:effectLst/>
                <a:latin typeface="-apple-system"/>
              </a:rPr>
              <a:t>You have an Azure subscription named Sub1.</a:t>
            </a:r>
            <a:br>
              <a:rPr lang="en-US" dirty="0"/>
            </a:br>
            <a:r>
              <a:rPr lang="en-US" b="0" i="0" dirty="0">
                <a:solidFill>
                  <a:srgbClr val="212529"/>
                </a:solidFill>
                <a:effectLst/>
                <a:latin typeface="-apple-system"/>
              </a:rPr>
              <a:t>You have an Azure Storage account named sa1 in a resource group named RG1.</a:t>
            </a:r>
            <a:br>
              <a:rPr lang="en-US" dirty="0"/>
            </a:br>
            <a:r>
              <a:rPr lang="en-US" b="0" i="0" dirty="0">
                <a:solidFill>
                  <a:srgbClr val="212529"/>
                </a:solidFill>
                <a:effectLst/>
                <a:latin typeface="-apple-system"/>
              </a:rPr>
              <a:t>Users and applications access the blob service and the file service in sa1 by using several shared access signatures (SASs) and stored access policies.</a:t>
            </a:r>
            <a:br>
              <a:rPr lang="en-US" dirty="0"/>
            </a:br>
            <a:r>
              <a:rPr lang="en-US" b="0" i="0" dirty="0">
                <a:solidFill>
                  <a:srgbClr val="212529"/>
                </a:solidFill>
                <a:effectLst/>
                <a:latin typeface="-apple-system"/>
              </a:rPr>
              <a:t>You discover that unauthorized users accessed both the file service and the blob service.</a:t>
            </a:r>
            <a:br>
              <a:rPr lang="en-US" dirty="0"/>
            </a:br>
            <a:r>
              <a:rPr lang="en-US" b="0" i="0" dirty="0">
                <a:solidFill>
                  <a:srgbClr val="212529"/>
                </a:solidFill>
                <a:effectLst/>
                <a:latin typeface="-apple-system"/>
              </a:rPr>
              <a:t>You need to revoke all access to sa1.</a:t>
            </a:r>
            <a:br>
              <a:rPr lang="en-US" dirty="0"/>
            </a:br>
            <a:endParaRPr lang="en-US" dirty="0"/>
          </a:p>
          <a:p>
            <a:pPr algn="just"/>
            <a:r>
              <a:rPr lang="en-US" b="0" i="0" dirty="0">
                <a:solidFill>
                  <a:srgbClr val="212529"/>
                </a:solidFill>
                <a:effectLst/>
                <a:latin typeface="-apple-system"/>
              </a:rPr>
              <a:t>- You regenerate the Azure storage account access keys.</a:t>
            </a:r>
            <a:endParaRPr lang="en-IN" dirty="0"/>
          </a:p>
        </p:txBody>
      </p:sp>
      <p:pic>
        <p:nvPicPr>
          <p:cNvPr id="7172" name="Picture 4" descr="screenshot">
            <a:extLst>
              <a:ext uri="{FF2B5EF4-FFF2-40B4-BE49-F238E27FC236}">
                <a16:creationId xmlns:a16="http://schemas.microsoft.com/office/drawing/2014/main" id="{0B80EF25-14D3-D9CC-0775-2CE4B23D1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319" r="-19214" b="-17315"/>
          <a:stretch/>
        </p:blipFill>
        <p:spPr bwMode="auto">
          <a:xfrm>
            <a:off x="5227608" y="1183862"/>
            <a:ext cx="7548114" cy="473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36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050C6F-FB11-392B-9DCC-74CC46F46315}"/>
              </a:ext>
            </a:extLst>
          </p:cNvPr>
          <p:cNvSpPr>
            <a:spLocks noChangeArrowheads="1"/>
          </p:cNvSpPr>
          <p:nvPr/>
        </p:nvSpPr>
        <p:spPr bwMode="auto">
          <a:xfrm>
            <a:off x="680720" y="476260"/>
            <a:ext cx="6822702"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You have an Azure Active Directory (Azure AD) tenant named contoso.com that contains the users shown in the following table.</a:t>
            </a:r>
            <a:br>
              <a:rPr kumimoji="0" lang="en-US" altLang="en-US" sz="1000" b="0" i="0" u="none" strike="noStrike" cap="none" normalizeH="0" baseline="0" dirty="0">
                <a:ln>
                  <a:noFill/>
                </a:ln>
                <a:solidFill>
                  <a:srgbClr val="212529"/>
                </a:solidFill>
                <a:effectLst/>
                <a:latin typeface="-apple-system"/>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3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000" b="0" i="0" u="none" strike="noStrike" cap="none" normalizeH="0" baseline="0" dirty="0">
                <a:ln>
                  <a:noFill/>
                </a:ln>
                <a:solidFill>
                  <a:srgbClr val="212529"/>
                </a:solidFill>
                <a:effectLst/>
                <a:latin typeface="-apple-system"/>
              </a:rPr>
              <a:t>Azure AD Privileged Identity Management (PIM) is used in contoso.com.</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In PIM, the Password Administrator role has the following settings:</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Maximum activation duration (hours): 2</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Send email notifying admins of activation: Disable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incident/request ticket number during activation: Disable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Azure Multi-Factor Authentication for activation: Enable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Require approval to activate this role: Enable</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 Selected approver: Group1</a:t>
            </a:r>
            <a:br>
              <a:rPr kumimoji="0" lang="en-US" altLang="en-US" sz="800" b="0" i="0" u="none" strike="noStrike" cap="none" normalizeH="0" baseline="0" dirty="0">
                <a:ln>
                  <a:noFill/>
                </a:ln>
                <a:solidFill>
                  <a:schemeClr val="tx1"/>
                </a:solidFill>
                <a:effectLst/>
              </a:rPr>
            </a:br>
            <a:r>
              <a:rPr kumimoji="0" lang="en-US" altLang="en-US" sz="1000" b="0" i="0" u="none" strike="noStrike" cap="none" normalizeH="0" baseline="0" dirty="0">
                <a:ln>
                  <a:noFill/>
                </a:ln>
                <a:solidFill>
                  <a:srgbClr val="212529"/>
                </a:solidFill>
                <a:effectLst/>
                <a:latin typeface="-apple-system"/>
              </a:rPr>
              <a:t>You assign users the Password Administrator role as shown in the following table.</a:t>
            </a: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7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For each of the following statements, select Yes if the statement is true. Otherwise, select No.</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4" name="Picture 2">
            <a:extLst>
              <a:ext uri="{FF2B5EF4-FFF2-40B4-BE49-F238E27FC236}">
                <a16:creationId xmlns:a16="http://schemas.microsoft.com/office/drawing/2014/main" id="{702C7EAC-A7CF-350C-BA40-95DD8AD16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 y="766762"/>
            <a:ext cx="52006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763FC018-BB83-90F2-AB96-DD6A7F8FF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 y="3455035"/>
            <a:ext cx="296227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a:extLst>
              <a:ext uri="{FF2B5EF4-FFF2-40B4-BE49-F238E27FC236}">
                <a16:creationId xmlns:a16="http://schemas.microsoft.com/office/drawing/2014/main" id="{9CCE81C6-C535-D707-3293-89EE34D5D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841" y="2174240"/>
            <a:ext cx="6237439" cy="1710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464CE2-3D9D-E71E-54D8-910B54887308}"/>
              </a:ext>
            </a:extLst>
          </p:cNvPr>
          <p:cNvSpPr txBox="1"/>
          <p:nvPr/>
        </p:nvSpPr>
        <p:spPr>
          <a:xfrm>
            <a:off x="680720" y="4872842"/>
            <a:ext cx="9687465" cy="2123658"/>
          </a:xfrm>
          <a:prstGeom prst="rect">
            <a:avLst/>
          </a:prstGeom>
          <a:noFill/>
        </p:spPr>
        <p:txBody>
          <a:bodyPr wrap="square">
            <a:spAutoFit/>
          </a:bodyPr>
          <a:lstStyle/>
          <a:p>
            <a:r>
              <a:rPr lang="en-US" sz="1200" b="0" i="0" dirty="0">
                <a:solidFill>
                  <a:srgbClr val="212529"/>
                </a:solidFill>
                <a:effectLst/>
                <a:latin typeface="-apple-system"/>
              </a:rPr>
              <a:t>Explanation: Box 1: Yes -</a:t>
            </a:r>
            <a:br>
              <a:rPr lang="en-US" sz="1200" dirty="0"/>
            </a:br>
            <a:r>
              <a:rPr lang="en-US" sz="1200" b="0" i="0" dirty="0">
                <a:solidFill>
                  <a:srgbClr val="212529"/>
                </a:solidFill>
                <a:effectLst/>
                <a:latin typeface="-apple-system"/>
              </a:rPr>
              <a:t>Active assignments don't require the member to perform any action to use the role. Members assigned as active have the privileges assigned to the role at all times.</a:t>
            </a:r>
            <a:br>
              <a:rPr lang="en-US" sz="1200" dirty="0"/>
            </a:br>
            <a:r>
              <a:rPr lang="en-US" sz="1200" b="0" i="0" dirty="0">
                <a:solidFill>
                  <a:srgbClr val="212529"/>
                </a:solidFill>
                <a:effectLst/>
                <a:latin typeface="-apple-system"/>
              </a:rPr>
              <a:t>Box 2: Yes - While Multi-Factor Authentication is disabled for User2 and the setting Require Azure Multi-Factor Authentication for activation is enabled, User2 can request the role but will need to enable MFA to use the role.</a:t>
            </a:r>
            <a:br>
              <a:rPr lang="en-US" sz="1200" dirty="0"/>
            </a:br>
            <a:r>
              <a:rPr lang="en-US" sz="1200" b="0" i="0" dirty="0">
                <a:solidFill>
                  <a:srgbClr val="212529"/>
                </a:solidFill>
                <a:effectLst/>
                <a:latin typeface="-apple-system"/>
              </a:rPr>
              <a:t>Note: Eligible assignments require the member of the role to perform an action to use the role. Actions might include performing a multi-factor authentication</a:t>
            </a:r>
            <a:br>
              <a:rPr lang="en-US" sz="1200" dirty="0"/>
            </a:br>
            <a:r>
              <a:rPr lang="en-US" sz="1200" b="0" i="0" dirty="0">
                <a:solidFill>
                  <a:srgbClr val="212529"/>
                </a:solidFill>
                <a:effectLst/>
                <a:latin typeface="-apple-system"/>
              </a:rPr>
              <a:t>(MFA) check, providing a business justification, or requesting approval from designated approvers.</a:t>
            </a:r>
          </a:p>
          <a:p>
            <a:r>
              <a:rPr lang="en-US" sz="1200" b="0" i="0" dirty="0">
                <a:solidFill>
                  <a:srgbClr val="212529"/>
                </a:solidFill>
                <a:effectLst/>
                <a:latin typeface="-apple-system"/>
              </a:rPr>
              <a:t>Box 3: No - User3 is Group1, which is a Selected Approver Group, however, self-approval is not allowed and someone else from group is required to approve the request.</a:t>
            </a:r>
            <a:br>
              <a:rPr lang="en-US" sz="1200" dirty="0"/>
            </a:br>
            <a:endParaRPr lang="en-IN" sz="1200" dirty="0"/>
          </a:p>
        </p:txBody>
      </p:sp>
    </p:spTree>
    <p:extLst>
      <p:ext uri="{BB962C8B-B14F-4D97-AF65-F5344CB8AC3E}">
        <p14:creationId xmlns:p14="http://schemas.microsoft.com/office/powerpoint/2010/main" val="2571495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78EE5-8385-8D7B-2CA8-C0C2F345EFAA}"/>
              </a:ext>
            </a:extLst>
          </p:cNvPr>
          <p:cNvSpPr txBox="1"/>
          <p:nvPr/>
        </p:nvSpPr>
        <p:spPr>
          <a:xfrm>
            <a:off x="690113" y="504993"/>
            <a:ext cx="10758937" cy="3693319"/>
          </a:xfrm>
          <a:prstGeom prst="rect">
            <a:avLst/>
          </a:prstGeom>
          <a:noFill/>
        </p:spPr>
        <p:txBody>
          <a:bodyPr wrap="square">
            <a:spAutoFit/>
          </a:bodyPr>
          <a:lstStyle/>
          <a:p>
            <a:r>
              <a:rPr lang="en-US" b="0" i="0" dirty="0">
                <a:solidFill>
                  <a:srgbClr val="212529"/>
                </a:solidFill>
                <a:effectLst/>
                <a:latin typeface="-apple-system"/>
              </a:rPr>
              <a:t>You have a hybrid configuration of Azure Active Directory (Azure AD) that has Single Sign-On (SSO) enabled. You have an Azure SQL Database instance that is configured to support Azure AD authentication.</a:t>
            </a:r>
            <a:br>
              <a:rPr lang="en-US" dirty="0"/>
            </a:br>
            <a:r>
              <a:rPr lang="en-US" b="0" i="0" dirty="0">
                <a:solidFill>
                  <a:srgbClr val="212529"/>
                </a:solidFill>
                <a:effectLst/>
                <a:latin typeface="-apple-system"/>
              </a:rPr>
              <a:t>Database developers must connect to the database instance from the domain joined device and authenticate by using their on-premises Active Directory account.</a:t>
            </a:r>
            <a:br>
              <a:rPr lang="en-US" dirty="0"/>
            </a:br>
            <a:r>
              <a:rPr lang="en-US" b="0" i="0" dirty="0">
                <a:solidFill>
                  <a:srgbClr val="212529"/>
                </a:solidFill>
                <a:effectLst/>
                <a:latin typeface="-apple-system"/>
              </a:rPr>
              <a:t>You need to ensure that developers can connect to the instance by using Microsoft SQL Server Management Studio. The solution must minimize authentication prompts.</a:t>
            </a:r>
            <a:br>
              <a:rPr lang="en-US" dirty="0"/>
            </a:br>
            <a:r>
              <a:rPr lang="en-US" b="0" i="0" dirty="0">
                <a:solidFill>
                  <a:srgbClr val="212529"/>
                </a:solidFill>
                <a:effectLst/>
                <a:latin typeface="-apple-system"/>
              </a:rPr>
              <a:t>Which authentication method should you recommend?</a:t>
            </a:r>
            <a:endParaRPr lang="en-IN" b="1" dirty="0">
              <a:solidFill>
                <a:srgbClr val="212529"/>
              </a:solidFill>
              <a:latin typeface="-apple-system"/>
            </a:endParaRPr>
          </a:p>
          <a:p>
            <a:r>
              <a:rPr lang="en-IN" b="1" dirty="0">
                <a:solidFill>
                  <a:srgbClr val="212529"/>
                </a:solidFill>
                <a:latin typeface="-apple-system"/>
              </a:rPr>
              <a:t>-</a:t>
            </a:r>
            <a:r>
              <a:rPr lang="en-IN" b="1" i="0" dirty="0">
                <a:solidFill>
                  <a:srgbClr val="212529"/>
                </a:solidFill>
                <a:effectLst/>
                <a:latin typeface="-apple-system"/>
              </a:rPr>
              <a:t> Active Directory – Integrated</a:t>
            </a:r>
            <a:br>
              <a:rPr lang="en-US" dirty="0"/>
            </a:br>
            <a:r>
              <a:rPr lang="en-US" dirty="0"/>
              <a:t>Details: </a:t>
            </a:r>
            <a:r>
              <a:rPr lang="en-US" b="0" i="0" dirty="0">
                <a:solidFill>
                  <a:srgbClr val="212529"/>
                </a:solidFill>
                <a:effectLst/>
                <a:latin typeface="-apple-system"/>
              </a:rPr>
              <a:t>Azure Active Directory Authentication is a mechanism of connecting to Microsoft Azure SQL Database by using identities in Azure Active Directory (Azure AD).</a:t>
            </a:r>
            <a:br>
              <a:rPr lang="en-US" dirty="0"/>
            </a:br>
            <a:r>
              <a:rPr lang="en-US" b="0" i="0" dirty="0">
                <a:solidFill>
                  <a:srgbClr val="212529"/>
                </a:solidFill>
                <a:effectLst/>
                <a:latin typeface="-apple-system"/>
              </a:rPr>
              <a:t>Use this method for connecting to SQL Database if you are logged in to Windows using your Azure Active Directory credentials from a federated domain.</a:t>
            </a:r>
            <a:endParaRPr lang="en-IN" b="0" i="0" dirty="0">
              <a:solidFill>
                <a:srgbClr val="212529"/>
              </a:solidFill>
              <a:effectLst/>
              <a:latin typeface="-apple-system"/>
            </a:endParaRPr>
          </a:p>
          <a:p>
            <a:endParaRPr lang="en-IN" dirty="0"/>
          </a:p>
        </p:txBody>
      </p:sp>
      <p:pic>
        <p:nvPicPr>
          <p:cNvPr id="9226" name="Picture 10" descr="See the source image">
            <a:extLst>
              <a:ext uri="{FF2B5EF4-FFF2-40B4-BE49-F238E27FC236}">
                <a16:creationId xmlns:a16="http://schemas.microsoft.com/office/drawing/2014/main" id="{9809082B-F638-2900-E2DE-FC0768F10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86" y="3830747"/>
            <a:ext cx="455295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Integrate on-premises AD domains with Azure AD - Azure Architecture Center  | Microsoft Learn">
            <a:extLst>
              <a:ext uri="{FF2B5EF4-FFF2-40B4-BE49-F238E27FC236}">
                <a16:creationId xmlns:a16="http://schemas.microsoft.com/office/drawing/2014/main" id="{768DEBCA-1351-F05A-E4BA-CF99DC308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677" y="3826768"/>
            <a:ext cx="7895536"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5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FFAC5F-7D03-E6EC-433A-5CDB9E3587A7}"/>
              </a:ext>
            </a:extLst>
          </p:cNvPr>
          <p:cNvSpPr txBox="1"/>
          <p:nvPr/>
        </p:nvSpPr>
        <p:spPr>
          <a:xfrm>
            <a:off x="759124" y="384700"/>
            <a:ext cx="10153291" cy="2031325"/>
          </a:xfrm>
          <a:prstGeom prst="rect">
            <a:avLst/>
          </a:prstGeom>
          <a:noFill/>
        </p:spPr>
        <p:txBody>
          <a:bodyPr wrap="square">
            <a:spAutoFit/>
          </a:bodyPr>
          <a:lstStyle/>
          <a:p>
            <a:pPr algn="just"/>
            <a:r>
              <a:rPr lang="en-US" b="0" i="0" dirty="0">
                <a:solidFill>
                  <a:srgbClr val="212529"/>
                </a:solidFill>
                <a:effectLst/>
                <a:latin typeface="-apple-system"/>
              </a:rPr>
              <a:t>You plan to use Azure Resource Manager templates to perform multiple deployments of identically configured Azure virtual machines. The password for the administrator account of each deployment is stored as a secret in different Azure key vaults.</a:t>
            </a:r>
            <a:br>
              <a:rPr lang="en-US" dirty="0"/>
            </a:br>
            <a:r>
              <a:rPr lang="en-US" b="0" i="0" dirty="0">
                <a:solidFill>
                  <a:srgbClr val="212529"/>
                </a:solidFill>
                <a:effectLst/>
                <a:latin typeface="-apple-system"/>
              </a:rPr>
              <a:t>You need to identify a method to dynamically construct a resource ID that will designate the key vault containing the appropriate secret during each deployment.</a:t>
            </a:r>
            <a:br>
              <a:rPr lang="en-US" dirty="0"/>
            </a:br>
            <a:r>
              <a:rPr lang="en-US" b="0" i="0" dirty="0">
                <a:solidFill>
                  <a:srgbClr val="212529"/>
                </a:solidFill>
                <a:effectLst/>
                <a:latin typeface="-apple-system"/>
              </a:rPr>
              <a:t>The name of the key vault and the name of the secret will be provided as inline parameters.</a:t>
            </a:r>
            <a:br>
              <a:rPr lang="en-US" dirty="0"/>
            </a:br>
            <a:r>
              <a:rPr lang="en-US" b="0" i="0" dirty="0">
                <a:solidFill>
                  <a:srgbClr val="212529"/>
                </a:solidFill>
                <a:effectLst/>
                <a:latin typeface="-apple-system"/>
              </a:rPr>
              <a:t>What should you use to construct the resource ID?</a:t>
            </a:r>
            <a:endParaRPr lang="en-IN" dirty="0"/>
          </a:p>
        </p:txBody>
      </p:sp>
      <p:sp>
        <p:nvSpPr>
          <p:cNvPr id="4" name="Rectangle 1">
            <a:extLst>
              <a:ext uri="{FF2B5EF4-FFF2-40B4-BE49-F238E27FC236}">
                <a16:creationId xmlns:a16="http://schemas.microsoft.com/office/drawing/2014/main" id="{0E4BBBFF-F309-5AEB-5399-85BC6D88F3DF}"/>
              </a:ext>
            </a:extLst>
          </p:cNvPr>
          <p:cNvSpPr>
            <a:spLocks noChangeArrowheads="1"/>
          </p:cNvSpPr>
          <p:nvPr/>
        </p:nvSpPr>
        <p:spPr bwMode="auto">
          <a:xfrm>
            <a:off x="853440" y="2437107"/>
            <a:ext cx="9845040" cy="26622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tabLst/>
            </a:pPr>
            <a:r>
              <a:rPr lang="en-US" altLang="en-US" sz="1600" b="1" dirty="0">
                <a:solidFill>
                  <a:srgbClr val="212529"/>
                </a:solidFill>
                <a:latin typeface="-apple-system"/>
              </a:rPr>
              <a:t>- </a:t>
            </a:r>
            <a:r>
              <a:rPr kumimoji="0" lang="en-US" altLang="en-US" sz="1600" b="0" i="0" u="none" strike="noStrike" cap="none" normalizeH="0" baseline="0" dirty="0">
                <a:ln>
                  <a:noFill/>
                </a:ln>
                <a:solidFill>
                  <a:srgbClr val="212529"/>
                </a:solidFill>
                <a:effectLst/>
                <a:latin typeface="-apple-system"/>
              </a:rPr>
              <a:t>a parameters file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212529"/>
                </a:solidFill>
                <a:effectLst/>
                <a:latin typeface="-apple-system"/>
              </a:rPr>
            </a:br>
            <a:r>
              <a:rPr kumimoji="0" lang="en-US" altLang="en-US" sz="1600" b="0" i="0" u="none" strike="noStrike" cap="none" normalizeH="0" baseline="0" dirty="0">
                <a:ln>
                  <a:noFill/>
                </a:ln>
                <a:solidFill>
                  <a:srgbClr val="212529"/>
                </a:solidFill>
                <a:effectLst/>
                <a:latin typeface="-apple-system"/>
              </a:rPr>
              <a:t>Explanation:</a:t>
            </a:r>
            <a:br>
              <a:rPr kumimoji="0" lang="en-US" altLang="en-US" sz="1600" b="0" i="0" u="none" strike="noStrike" cap="none" normalizeH="0" baseline="0" dirty="0">
                <a:ln>
                  <a:noFill/>
                </a:ln>
                <a:solidFill>
                  <a:srgbClr val="212529"/>
                </a:solidFill>
                <a:effectLst/>
                <a:latin typeface="-apple-system"/>
              </a:rPr>
            </a:br>
            <a:r>
              <a:rPr kumimoji="0" lang="en-US" altLang="en-US" sz="1600" b="0" i="0" u="none" strike="noStrike" cap="none" normalizeH="0" baseline="0" dirty="0">
                <a:ln>
                  <a:noFill/>
                </a:ln>
                <a:solidFill>
                  <a:srgbClr val="212529"/>
                </a:solidFill>
                <a:effectLst/>
                <a:latin typeface="-apple-system"/>
              </a:rPr>
              <a:t>You reference the key vault in the parameter file, not the template. The following image shows how the parameter file references the secret and passes that value to the template.</a:t>
            </a:r>
            <a:br>
              <a:rPr kumimoji="0" lang="en-US" altLang="en-US" sz="1600" b="0" i="0" u="none" strike="noStrike" cap="none" normalizeH="0" baseline="0" dirty="0">
                <a:ln>
                  <a:noFill/>
                </a:ln>
                <a:solidFill>
                  <a:srgbClr val="212529"/>
                </a:solidFill>
                <a:effectLst/>
                <a:latin typeface="-apple-system"/>
              </a:rPr>
            </a:br>
            <a:endParaRPr kumimoji="0" lang="en-US" altLang="en-US" sz="16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6400" b="0" i="0" u="none" strike="noStrike" cap="none" normalizeH="0" baseline="0" dirty="0">
                <a:ln>
                  <a:noFill/>
                </a:ln>
                <a:solidFill>
                  <a:srgbClr val="212529"/>
                </a:solidFill>
                <a:effectLst/>
                <a:latin typeface="-apple-system"/>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descr="Key Vault secret with template - Azure Resource Manager | Microsoft Learn">
            <a:extLst>
              <a:ext uri="{FF2B5EF4-FFF2-40B4-BE49-F238E27FC236}">
                <a16:creationId xmlns:a16="http://schemas.microsoft.com/office/drawing/2014/main" id="{5FA1E69B-8911-518E-4862-D310BF72A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4173478"/>
            <a:ext cx="4048125" cy="2047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1289B3-BED4-B71C-F05E-601E007C1FB6}"/>
              </a:ext>
            </a:extLst>
          </p:cNvPr>
          <p:cNvSpPr txBox="1"/>
          <p:nvPr/>
        </p:nvSpPr>
        <p:spPr>
          <a:xfrm>
            <a:off x="5307402" y="4658791"/>
            <a:ext cx="6094562" cy="923330"/>
          </a:xfrm>
          <a:prstGeom prst="rect">
            <a:avLst/>
          </a:prstGeom>
          <a:noFill/>
        </p:spPr>
        <p:txBody>
          <a:bodyPr wrap="square">
            <a:spAutoFit/>
          </a:bodyPr>
          <a:lstStyle/>
          <a:p>
            <a:r>
              <a:rPr lang="en-IN" dirty="0" err="1"/>
              <a:t>az</a:t>
            </a:r>
            <a:r>
              <a:rPr lang="en-IN" dirty="0"/>
              <a:t> group deployment create --name </a:t>
            </a:r>
            <a:r>
              <a:rPr lang="en-IN" dirty="0" err="1"/>
              <a:t>acsenginedeploy</a:t>
            </a:r>
            <a:r>
              <a:rPr lang="en-IN" dirty="0"/>
              <a:t> -g sample-group --template-file </a:t>
            </a:r>
            <a:r>
              <a:rPr lang="en-IN" dirty="0" err="1"/>
              <a:t>azuredeploy.json</a:t>
            </a:r>
            <a:r>
              <a:rPr lang="en-IN" dirty="0"/>
              <a:t> --parameters @azuredeploy.parameters.json</a:t>
            </a:r>
          </a:p>
        </p:txBody>
      </p:sp>
    </p:spTree>
    <p:extLst>
      <p:ext uri="{BB962C8B-B14F-4D97-AF65-F5344CB8AC3E}">
        <p14:creationId xmlns:p14="http://schemas.microsoft.com/office/powerpoint/2010/main" val="2861353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BA316AC-4752-F985-9C7E-F86C8D7CB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099" y="765478"/>
            <a:ext cx="4231295" cy="48255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A7F84D5-51B7-39CD-A06F-10BC8C6E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394" y="2670471"/>
            <a:ext cx="5184916" cy="182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630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E06B0C-A43D-4609-A028-37171FC5A24C}"/>
              </a:ext>
            </a:extLst>
          </p:cNvPr>
          <p:cNvSpPr>
            <a:spLocks noChangeArrowheads="1"/>
          </p:cNvSpPr>
          <p:nvPr/>
        </p:nvSpPr>
        <p:spPr bwMode="auto">
          <a:xfrm>
            <a:off x="552088" y="1172486"/>
            <a:ext cx="756514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301C040B-57F6-6A82-57EC-18BDF96DDA9F}"/>
              </a:ext>
            </a:extLst>
          </p:cNvPr>
          <p:cNvSpPr>
            <a:spLocks noChangeArrowheads="1"/>
          </p:cNvSpPr>
          <p:nvPr/>
        </p:nvSpPr>
        <p:spPr bwMode="auto">
          <a:xfrm>
            <a:off x="685389" y="2897"/>
            <a:ext cx="9780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You have an Azure subscription named Sub 1 that is associated to an Azure Active Directory (Azure AD) tenant named contoso.com.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The tenant contains the users shown in the following table.</a:t>
            </a:r>
            <a:br>
              <a:rPr kumimoji="0" lang="en-US" altLang="en-US" sz="1400" b="0" i="0" u="none" strike="noStrike" cap="none" normalizeH="0" baseline="0" dirty="0">
                <a:ln>
                  <a:noFill/>
                </a:ln>
                <a:solidFill>
                  <a:srgbClr val="212529"/>
                </a:solidFill>
                <a:effectLst/>
                <a:latin typeface="-apple-system"/>
              </a:rPr>
            </a:b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9000" b="0" i="0" u="none" strike="noStrike" cap="none" normalizeH="0" baseline="0" dirty="0">
                <a:ln>
                  <a:noFill/>
                </a:ln>
                <a:solidFill>
                  <a:srgbClr val="212529"/>
                </a:solidFill>
                <a:effectLst/>
                <a:latin typeface="-apple-system"/>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rgbClr val="212529"/>
                </a:solidFill>
                <a:effectLst/>
                <a:latin typeface="-apple-system"/>
              </a:rPr>
              <a:t>Each user is assigned an Azure AD Premium P2 license.</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rgbClr val="212529"/>
                </a:solidFill>
                <a:effectLst/>
                <a:latin typeface="-apple-system"/>
              </a:rPr>
              <a:t>You plan to onboard and configure Azure AD Identity Protection.</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rgbClr val="212529"/>
                </a:solidFill>
                <a:effectLst/>
                <a:latin typeface="-apple-system"/>
              </a:rPr>
              <a:t>Which users can onboard Azure AD Identity Protection, remediate users, and configure policies?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To answer, select the appropriate options in the answer area.</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1270" name="Picture 6">
            <a:extLst>
              <a:ext uri="{FF2B5EF4-FFF2-40B4-BE49-F238E27FC236}">
                <a16:creationId xmlns:a16="http://schemas.microsoft.com/office/drawing/2014/main" id="{F5AD0CEE-A69E-311F-C497-5434C4B7C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319" y="776513"/>
            <a:ext cx="38385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0E8CEE5-F54E-0284-0CF7-91F136FC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147" y="3594318"/>
            <a:ext cx="7265330"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461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E136641-6479-9794-E8F2-7E16CBBDF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3" b="-1"/>
          <a:stretch/>
        </p:blipFill>
        <p:spPr bwMode="auto">
          <a:xfrm>
            <a:off x="1281023" y="1060870"/>
            <a:ext cx="9906000" cy="473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1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customize a synchronization rule in Azure AD Connect - Microsoft  Entra | Microsoft Learn">
            <a:extLst>
              <a:ext uri="{FF2B5EF4-FFF2-40B4-BE49-F238E27FC236}">
                <a16:creationId xmlns:a16="http://schemas.microsoft.com/office/drawing/2014/main" id="{A41363ED-265B-7881-A14B-47199BE4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502" y="645719"/>
            <a:ext cx="3157140" cy="24832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0A5235-B758-D8E7-8765-63403B92116E}"/>
              </a:ext>
            </a:extLst>
          </p:cNvPr>
          <p:cNvSpPr txBox="1"/>
          <p:nvPr/>
        </p:nvSpPr>
        <p:spPr>
          <a:xfrm>
            <a:off x="982134" y="566678"/>
            <a:ext cx="7205133" cy="2862322"/>
          </a:xfrm>
          <a:prstGeom prst="rect">
            <a:avLst/>
          </a:prstGeom>
          <a:noFill/>
        </p:spPr>
        <p:txBody>
          <a:bodyPr wrap="square">
            <a:spAutoFit/>
          </a:bodyPr>
          <a:lstStyle/>
          <a:p>
            <a:pPr algn="just"/>
            <a:r>
              <a:rPr lang="en-US" dirty="0"/>
              <a:t>Your company has an Active Directory forest with a single domain, named weylandindustries.com. They also have an Azure Active Directory (Azure AD) tenant with the same name. After syncing all on-premises identities to Azure AD, you are informed that users with a </a:t>
            </a:r>
            <a:r>
              <a:rPr lang="en-US" dirty="0" err="1"/>
              <a:t>givenName</a:t>
            </a:r>
            <a:r>
              <a:rPr lang="en-US" dirty="0"/>
              <a:t> attribute starting with LAB should not be allowed to sync to Azure AD. </a:t>
            </a:r>
          </a:p>
          <a:p>
            <a:pPr algn="just"/>
            <a:endParaRPr lang="en-US" dirty="0"/>
          </a:p>
          <a:p>
            <a:pPr algn="just"/>
            <a:r>
              <a:rPr lang="en-US" dirty="0"/>
              <a:t>-	You should make use of the Synchronization Rules Editor to create an attribute -based filtering rule. </a:t>
            </a:r>
          </a:p>
          <a:p>
            <a:pPr algn="just"/>
            <a:r>
              <a:rPr lang="en-US" dirty="0"/>
              <a:t>Explanation: Use the Synchronization Rules Editor and write attribute-based filtering rule</a:t>
            </a:r>
            <a:endParaRPr lang="en-IN" dirty="0"/>
          </a:p>
        </p:txBody>
      </p:sp>
      <p:pic>
        <p:nvPicPr>
          <p:cNvPr id="5126" name="Picture 6" descr="Blacklisting rule - general">
            <a:extLst>
              <a:ext uri="{FF2B5EF4-FFF2-40B4-BE49-F238E27FC236}">
                <a16:creationId xmlns:a16="http://schemas.microsoft.com/office/drawing/2014/main" id="{FF0C0A37-081F-C035-1E4E-3DB3AADE5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967" y="3286655"/>
            <a:ext cx="8448675"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30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A18B82-FEC6-7E35-EAA2-8C63340BBB63}"/>
              </a:ext>
            </a:extLst>
          </p:cNvPr>
          <p:cNvSpPr txBox="1"/>
          <p:nvPr/>
        </p:nvSpPr>
        <p:spPr>
          <a:xfrm>
            <a:off x="1069675" y="1015858"/>
            <a:ext cx="10213675" cy="1477328"/>
          </a:xfrm>
          <a:prstGeom prst="rect">
            <a:avLst/>
          </a:prstGeom>
          <a:noFill/>
        </p:spPr>
        <p:txBody>
          <a:bodyPr wrap="square">
            <a:spAutoFit/>
          </a:bodyPr>
          <a:lstStyle/>
          <a:p>
            <a:r>
              <a:rPr lang="en-US" b="0" i="0" dirty="0">
                <a:solidFill>
                  <a:srgbClr val="212529"/>
                </a:solidFill>
                <a:effectLst/>
                <a:latin typeface="-apple-system"/>
              </a:rPr>
              <a:t>You need to configure an access review. The review will be assigned to a new collection of reviews and reviewed by resource owners.</a:t>
            </a:r>
            <a:br>
              <a:rPr lang="en-US" dirty="0"/>
            </a:br>
            <a:r>
              <a:rPr lang="en-US" b="0" i="0" dirty="0">
                <a:solidFill>
                  <a:srgbClr val="212529"/>
                </a:solidFill>
                <a:effectLst/>
                <a:latin typeface="-apple-system"/>
              </a:rPr>
              <a:t>Which three actions should you perform in sequence? To answer, move the appropriate actions from the list of actions to the answer area and arrange them in the correct order.</a:t>
            </a:r>
            <a:br>
              <a:rPr lang="en-US" dirty="0"/>
            </a:br>
            <a:r>
              <a:rPr lang="en-US" b="0" i="0" dirty="0">
                <a:solidFill>
                  <a:srgbClr val="212529"/>
                </a:solidFill>
                <a:effectLst/>
                <a:latin typeface="-apple-system"/>
              </a:rPr>
              <a:t>Select and Place:</a:t>
            </a:r>
            <a:endParaRPr lang="en-IN" dirty="0"/>
          </a:p>
        </p:txBody>
      </p:sp>
      <p:sp>
        <p:nvSpPr>
          <p:cNvPr id="4" name="Rectangle 1">
            <a:extLst>
              <a:ext uri="{FF2B5EF4-FFF2-40B4-BE49-F238E27FC236}">
                <a16:creationId xmlns:a16="http://schemas.microsoft.com/office/drawing/2014/main" id="{C4A8ABF8-AE33-B6D3-FE02-4790AF3398EE}"/>
              </a:ext>
            </a:extLst>
          </p:cNvPr>
          <p:cNvSpPr>
            <a:spLocks noChangeArrowheads="1"/>
          </p:cNvSpPr>
          <p:nvPr/>
        </p:nvSpPr>
        <p:spPr bwMode="auto">
          <a:xfrm>
            <a:off x="1207698" y="2475931"/>
            <a:ext cx="1029994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apple-system"/>
              </a:rPr>
              <a:t>Step 1: Create an access review program</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Step 2: Create an access review control</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Step 3: Set Reviewers to Group owners</a:t>
            </a:r>
            <a:br>
              <a:rPr kumimoji="0" lang="en-US" altLang="en-US" sz="1400" b="0" i="0" u="none" strike="noStrike" cap="none" normalizeH="0" baseline="0" dirty="0">
                <a:ln>
                  <a:noFill/>
                </a:ln>
                <a:solidFill>
                  <a:srgbClr val="212529"/>
                </a:solidFill>
                <a:effectLst/>
                <a:latin typeface="-apple-system"/>
              </a:rPr>
            </a:br>
            <a:r>
              <a:rPr kumimoji="0" lang="en-US" altLang="en-US" sz="1400" b="0" i="0" u="none" strike="noStrike" cap="none" normalizeH="0" baseline="0" dirty="0">
                <a:ln>
                  <a:noFill/>
                </a:ln>
                <a:solidFill>
                  <a:srgbClr val="212529"/>
                </a:solidFill>
                <a:effectLst/>
                <a:latin typeface="-apple-system"/>
              </a:rPr>
              <a:t>In the Reviewers section, select either one or more people to review all the users in scope. Or you can select to have the members review their own access. If the resource is a group, you can ask the group owners to review.</a:t>
            </a:r>
            <a:br>
              <a:rPr kumimoji="0" lang="en-US" altLang="en-US" sz="1000" b="0" i="0" u="none" strike="noStrike" cap="none" normalizeH="0" baseline="0" dirty="0">
                <a:ln>
                  <a:noFill/>
                </a:ln>
                <a:solidFill>
                  <a:srgbClr val="212529"/>
                </a:solidFill>
                <a:effectLst/>
                <a:latin typeface="-apple-system"/>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12529"/>
                </a:solidFill>
                <a:effectLst/>
                <a:latin typeface="-apple-system"/>
              </a:rPr>
              <a:t>  </a:t>
            </a:r>
            <a:r>
              <a:rPr kumimoji="0" lang="en-US" altLang="en-US" sz="7200" b="0" i="0" u="none" strike="noStrike" cap="none" normalizeH="0" baseline="0" dirty="0">
                <a:ln>
                  <a:noFill/>
                </a:ln>
                <a:solidFill>
                  <a:srgbClr val="212529"/>
                </a:solidFill>
                <a:effectLst/>
                <a:latin typeface="-apple-system"/>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a:extLst>
              <a:ext uri="{FF2B5EF4-FFF2-40B4-BE49-F238E27FC236}">
                <a16:creationId xmlns:a16="http://schemas.microsoft.com/office/drawing/2014/main" id="{AE804B6A-0D53-59CC-4D0E-5E6B3EC8C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420" y="3998339"/>
            <a:ext cx="6436289" cy="147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80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1CEBA-E8AD-6DD8-C364-5859FE5CF841}"/>
              </a:ext>
            </a:extLst>
          </p:cNvPr>
          <p:cNvSpPr txBox="1"/>
          <p:nvPr/>
        </p:nvSpPr>
        <p:spPr>
          <a:xfrm>
            <a:off x="1550018" y="780235"/>
            <a:ext cx="2640982" cy="3554819"/>
          </a:xfrm>
          <a:prstGeom prst="rect">
            <a:avLst/>
          </a:prstGeom>
          <a:noFill/>
        </p:spPr>
        <p:txBody>
          <a:bodyPr wrap="square">
            <a:spAutoFit/>
          </a:bodyPr>
          <a:lstStyle/>
          <a:p>
            <a:pPr algn="just"/>
            <a:r>
              <a:rPr lang="en-US" sz="1500" b="0" i="0" dirty="0">
                <a:solidFill>
                  <a:srgbClr val="212529"/>
                </a:solidFill>
                <a:effectLst/>
                <a:latin typeface="-apple-system"/>
              </a:rPr>
              <a:t>When you transfer billing ownership of your subscription to an account in another Azure AD tenant, you can move the subscription to the new account's tenant. If you do so, all users, groups, or service principals who had role-based access (RBAC) to manage subscriptions and its resources lose their access. Only the user in the new account who accepts your transfer request will have access to manage the resources.</a:t>
            </a:r>
            <a:endParaRPr lang="en-IN" sz="1500" dirty="0"/>
          </a:p>
        </p:txBody>
      </p:sp>
      <p:pic>
        <p:nvPicPr>
          <p:cNvPr id="15362" name="Picture 2" descr="Transfer billing ownership of an MOSP Azure subscription | Microsoft Learn">
            <a:extLst>
              <a:ext uri="{FF2B5EF4-FFF2-40B4-BE49-F238E27FC236}">
                <a16:creationId xmlns:a16="http://schemas.microsoft.com/office/drawing/2014/main" id="{FD703327-5A58-C5A6-CBF0-4E93F45CD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686" y="780235"/>
            <a:ext cx="5372494" cy="3513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57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D63A2-6C61-360D-12EA-E9F80B794DCF}"/>
              </a:ext>
            </a:extLst>
          </p:cNvPr>
          <p:cNvSpPr txBox="1"/>
          <p:nvPr/>
        </p:nvSpPr>
        <p:spPr>
          <a:xfrm>
            <a:off x="869950" y="856546"/>
            <a:ext cx="7531100" cy="3693319"/>
          </a:xfrm>
          <a:prstGeom prst="rect">
            <a:avLst/>
          </a:prstGeom>
          <a:noFill/>
        </p:spPr>
        <p:txBody>
          <a:bodyPr wrap="square">
            <a:spAutoFit/>
          </a:bodyPr>
          <a:lstStyle/>
          <a:p>
            <a:pPr algn="l"/>
            <a:r>
              <a:rPr lang="en-IN" b="0" i="0" dirty="0">
                <a:solidFill>
                  <a:srgbClr val="212529"/>
                </a:solidFill>
                <a:effectLst/>
                <a:latin typeface="-apple-system"/>
              </a:rPr>
              <a:t>You have an Azure subscription named Sub1.</a:t>
            </a:r>
            <a:br>
              <a:rPr lang="en-IN" b="0" i="0" dirty="0">
                <a:solidFill>
                  <a:srgbClr val="212529"/>
                </a:solidFill>
                <a:effectLst/>
                <a:latin typeface="-apple-system"/>
              </a:rPr>
            </a:br>
            <a:r>
              <a:rPr lang="en-IN" b="0" i="0" dirty="0">
                <a:solidFill>
                  <a:srgbClr val="212529"/>
                </a:solidFill>
                <a:effectLst/>
                <a:latin typeface="-apple-system"/>
              </a:rPr>
              <a:t>You have an Azure Storage account named sa1 in a resource group named RG1.</a:t>
            </a:r>
            <a:br>
              <a:rPr lang="en-IN" b="0" i="0" dirty="0">
                <a:solidFill>
                  <a:srgbClr val="212529"/>
                </a:solidFill>
                <a:effectLst/>
                <a:latin typeface="-apple-system"/>
              </a:rPr>
            </a:br>
            <a:r>
              <a:rPr lang="en-IN" b="0" i="0" dirty="0">
                <a:solidFill>
                  <a:srgbClr val="212529"/>
                </a:solidFill>
                <a:effectLst/>
                <a:latin typeface="-apple-system"/>
              </a:rPr>
              <a:t>Users and applications access the blob service and the file service in sa1 by using several shared access signatures (SASs) and stored access policies.</a:t>
            </a:r>
            <a:br>
              <a:rPr lang="en-IN" b="0" i="0" dirty="0">
                <a:solidFill>
                  <a:srgbClr val="212529"/>
                </a:solidFill>
                <a:effectLst/>
                <a:latin typeface="-apple-system"/>
              </a:rPr>
            </a:br>
            <a:r>
              <a:rPr lang="en-IN" b="0" i="0" dirty="0">
                <a:solidFill>
                  <a:srgbClr val="212529"/>
                </a:solidFill>
                <a:effectLst/>
                <a:latin typeface="-apple-system"/>
              </a:rPr>
              <a:t>You discover that unauthorized users accessed both the file service and the blob service. You need to revoke all access to sa1.</a:t>
            </a:r>
            <a:br>
              <a:rPr lang="en-IN" b="0" i="0" dirty="0">
                <a:solidFill>
                  <a:srgbClr val="212529"/>
                </a:solidFill>
                <a:effectLst/>
                <a:latin typeface="-apple-system"/>
              </a:rPr>
            </a:br>
            <a:endParaRPr lang="en-IN" b="0" i="0" dirty="0">
              <a:solidFill>
                <a:srgbClr val="212529"/>
              </a:solidFill>
              <a:effectLst/>
              <a:latin typeface="-apple-system"/>
            </a:endParaRPr>
          </a:p>
          <a:p>
            <a:pPr algn="l"/>
            <a:r>
              <a:rPr lang="en-IN" b="0" i="0" dirty="0">
                <a:solidFill>
                  <a:srgbClr val="212529"/>
                </a:solidFill>
                <a:effectLst/>
                <a:latin typeface="-apple-system"/>
              </a:rPr>
              <a:t>Solution: You regenerate the Azure storage account access keys.</a:t>
            </a:r>
            <a:br>
              <a:rPr lang="en-IN" b="0" i="0" dirty="0">
                <a:solidFill>
                  <a:srgbClr val="212529"/>
                </a:solidFill>
                <a:effectLst/>
                <a:latin typeface="-apple-system"/>
              </a:rPr>
            </a:br>
            <a:endParaRPr lang="en-IN" b="0" i="0" dirty="0">
              <a:solidFill>
                <a:srgbClr val="212529"/>
              </a:solidFill>
              <a:effectLst/>
              <a:latin typeface="-apple-system"/>
            </a:endParaRPr>
          </a:p>
          <a:p>
            <a:pPr algn="l"/>
            <a:r>
              <a:rPr lang="en-IN" b="0" i="0" dirty="0">
                <a:solidFill>
                  <a:srgbClr val="212529"/>
                </a:solidFill>
                <a:effectLst/>
                <a:latin typeface="-apple-system"/>
              </a:rPr>
              <a:t>Explanation:</a:t>
            </a:r>
            <a:br>
              <a:rPr lang="en-IN" b="0" i="0" dirty="0">
                <a:solidFill>
                  <a:srgbClr val="212529"/>
                </a:solidFill>
                <a:effectLst/>
                <a:latin typeface="-apple-system"/>
              </a:rPr>
            </a:br>
            <a:r>
              <a:rPr lang="en-IN" b="0" i="0" dirty="0">
                <a:solidFill>
                  <a:srgbClr val="212529"/>
                </a:solidFill>
                <a:effectLst/>
                <a:latin typeface="-apple-system"/>
              </a:rPr>
              <a:t>Generating new storage account keys will invalidate all SAS</a:t>
            </a:r>
            <a:r>
              <a:rPr lang="he-IL" b="0" i="0" dirty="0">
                <a:solidFill>
                  <a:srgbClr val="212529"/>
                </a:solidFill>
                <a:effectLst/>
                <a:latin typeface="-apple-system"/>
              </a:rPr>
              <a:t>ג€™</a:t>
            </a:r>
            <a:r>
              <a:rPr lang="en-IN" b="0" i="0" dirty="0">
                <a:solidFill>
                  <a:srgbClr val="212529"/>
                </a:solidFill>
                <a:effectLst/>
                <a:latin typeface="-apple-system"/>
              </a:rPr>
              <a:t>s that were based on the previous keys.</a:t>
            </a:r>
          </a:p>
        </p:txBody>
      </p:sp>
    </p:spTree>
    <p:extLst>
      <p:ext uri="{BB962C8B-B14F-4D97-AF65-F5344CB8AC3E}">
        <p14:creationId xmlns:p14="http://schemas.microsoft.com/office/powerpoint/2010/main" val="2186196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CC538-251D-6075-05C7-C4967A09562F}"/>
              </a:ext>
            </a:extLst>
          </p:cNvPr>
          <p:cNvSpPr txBox="1"/>
          <p:nvPr/>
        </p:nvSpPr>
        <p:spPr>
          <a:xfrm>
            <a:off x="548640" y="1336119"/>
            <a:ext cx="5294376" cy="4185761"/>
          </a:xfrm>
          <a:prstGeom prst="rect">
            <a:avLst/>
          </a:prstGeom>
          <a:noFill/>
        </p:spPr>
        <p:txBody>
          <a:bodyPr wrap="square">
            <a:spAutoFit/>
          </a:bodyPr>
          <a:lstStyle/>
          <a:p>
            <a:r>
              <a:rPr lang="en-US" sz="1400" dirty="0">
                <a:solidFill>
                  <a:srgbClr val="212529"/>
                </a:solidFill>
                <a:latin typeface="-apple-system"/>
              </a:rPr>
              <a:t>WEB Q </a:t>
            </a:r>
          </a:p>
          <a:p>
            <a:r>
              <a:rPr lang="en-US" sz="1400" b="0" i="0" dirty="0">
                <a:solidFill>
                  <a:srgbClr val="212529"/>
                </a:solidFill>
                <a:effectLst/>
                <a:latin typeface="-apple-system"/>
              </a:rPr>
              <a:t>The developers at your company plan to create a web app named example-app and to publish the app to https://www.contoso.com.</a:t>
            </a:r>
            <a:br>
              <a:rPr lang="en-US" sz="1400" dirty="0"/>
            </a:br>
            <a:r>
              <a:rPr lang="en-US" sz="1400" b="0" i="0" dirty="0">
                <a:solidFill>
                  <a:srgbClr val="212529"/>
                </a:solidFill>
                <a:effectLst/>
                <a:latin typeface="-apple-system"/>
              </a:rPr>
              <a:t>You need to perform the following tasks:</a:t>
            </a:r>
            <a:br>
              <a:rPr lang="en-US" sz="1400" dirty="0"/>
            </a:br>
            <a:r>
              <a:rPr lang="en-US" sz="1400" b="0" i="0" dirty="0">
                <a:solidFill>
                  <a:srgbClr val="212529"/>
                </a:solidFill>
                <a:effectLst/>
                <a:latin typeface="-apple-system"/>
              </a:rPr>
              <a:t>✑ Ensure that example-app is registered to Azure Active Directory (Azure AD).</a:t>
            </a:r>
            <a:br>
              <a:rPr lang="en-US" sz="1400" dirty="0"/>
            </a:br>
            <a:r>
              <a:rPr lang="en-US" sz="1400" b="0" i="0" dirty="0">
                <a:solidFill>
                  <a:srgbClr val="212529"/>
                </a:solidFill>
                <a:effectLst/>
                <a:latin typeface="-apple-system"/>
              </a:rPr>
              <a:t>✑ Generate a password for example-app123.</a:t>
            </a:r>
            <a:br>
              <a:rPr lang="en-US" sz="1400" dirty="0"/>
            </a:br>
            <a:endParaRPr lang="en-US" sz="1400" dirty="0"/>
          </a:p>
          <a:p>
            <a:r>
              <a:rPr lang="en-US" sz="1400" b="0" i="0" dirty="0">
                <a:solidFill>
                  <a:srgbClr val="212529"/>
                </a:solidFill>
                <a:effectLst/>
                <a:latin typeface="-apple-system"/>
              </a:rPr>
              <a:t>To complete this task, sign into the Azure portal.</a:t>
            </a:r>
          </a:p>
          <a:p>
            <a:endParaRPr lang="en-US" sz="1400" dirty="0">
              <a:solidFill>
                <a:srgbClr val="212529"/>
              </a:solidFill>
              <a:latin typeface="-apple-system"/>
            </a:endParaRPr>
          </a:p>
          <a:p>
            <a:r>
              <a:rPr lang="en-US" sz="1400" b="0" i="0" dirty="0">
                <a:solidFill>
                  <a:srgbClr val="212529"/>
                </a:solidFill>
                <a:effectLst/>
                <a:latin typeface="-apple-system"/>
              </a:rPr>
              <a:t>Step 1: Register the Application</a:t>
            </a:r>
            <a:br>
              <a:rPr lang="en-US" sz="1400" dirty="0"/>
            </a:br>
            <a:r>
              <a:rPr lang="en-US" sz="1400" b="0" i="0" dirty="0">
                <a:solidFill>
                  <a:srgbClr val="212529"/>
                </a:solidFill>
                <a:effectLst/>
                <a:latin typeface="-apple-system"/>
              </a:rPr>
              <a:t>1. Sign into your Azure Account through the Azure portal.</a:t>
            </a:r>
            <a:br>
              <a:rPr lang="en-US" sz="1400" dirty="0"/>
            </a:br>
            <a:r>
              <a:rPr lang="en-US" sz="1400" b="0" i="0" dirty="0">
                <a:solidFill>
                  <a:srgbClr val="212529"/>
                </a:solidFill>
                <a:effectLst/>
                <a:latin typeface="-apple-system"/>
              </a:rPr>
              <a:t>2. Select Azure Active Directory.</a:t>
            </a:r>
            <a:br>
              <a:rPr lang="en-US" sz="1400" dirty="0"/>
            </a:br>
            <a:r>
              <a:rPr lang="en-US" sz="1400" b="0" i="0" dirty="0">
                <a:solidFill>
                  <a:srgbClr val="212529"/>
                </a:solidFill>
                <a:effectLst/>
                <a:latin typeface="-apple-system"/>
              </a:rPr>
              <a:t>3. Select App registrations.</a:t>
            </a:r>
            <a:br>
              <a:rPr lang="en-US" sz="1400" dirty="0"/>
            </a:br>
            <a:r>
              <a:rPr lang="en-US" sz="1400" b="0" i="0" dirty="0">
                <a:solidFill>
                  <a:srgbClr val="212529"/>
                </a:solidFill>
                <a:effectLst/>
                <a:latin typeface="-apple-system"/>
              </a:rPr>
              <a:t>4. Select New registration.</a:t>
            </a:r>
            <a:br>
              <a:rPr lang="en-US" sz="1400" dirty="0"/>
            </a:br>
            <a:r>
              <a:rPr lang="en-US" sz="1400" b="0" i="0" dirty="0">
                <a:solidFill>
                  <a:srgbClr val="212529"/>
                </a:solidFill>
                <a:effectLst/>
                <a:latin typeface="-apple-system"/>
              </a:rPr>
              <a:t>5. Name the application 12345678. Select a supported account type, which determines who can use the application. Under Redirect URI, select Web for the type of application you want to create. Enter the URI: https://www.contoso.com , where the access token is sent to.</a:t>
            </a:r>
            <a:endParaRPr lang="en-IN" sz="1400" dirty="0"/>
          </a:p>
        </p:txBody>
      </p:sp>
      <p:pic>
        <p:nvPicPr>
          <p:cNvPr id="17410" name="Picture 2">
            <a:extLst>
              <a:ext uri="{FF2B5EF4-FFF2-40B4-BE49-F238E27FC236}">
                <a16:creationId xmlns:a16="http://schemas.microsoft.com/office/drawing/2014/main" id="{A57B0D50-E602-F8E7-F05D-8DA0270F3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392" y="674725"/>
            <a:ext cx="5179568" cy="55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20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B7B2D-DBC4-8660-C80C-BADE24F469EB}"/>
              </a:ext>
            </a:extLst>
          </p:cNvPr>
          <p:cNvSpPr txBox="1"/>
          <p:nvPr/>
        </p:nvSpPr>
        <p:spPr>
          <a:xfrm>
            <a:off x="954786" y="88914"/>
            <a:ext cx="9451086" cy="2246769"/>
          </a:xfrm>
          <a:prstGeom prst="rect">
            <a:avLst/>
          </a:prstGeom>
          <a:noFill/>
        </p:spPr>
        <p:txBody>
          <a:bodyPr wrap="square">
            <a:spAutoFit/>
          </a:bodyPr>
          <a:lstStyle/>
          <a:p>
            <a:r>
              <a:rPr lang="en-US" sz="1400" dirty="0">
                <a:solidFill>
                  <a:srgbClr val="212529"/>
                </a:solidFill>
                <a:latin typeface="-apple-system"/>
              </a:rPr>
              <a:t>WEB Q – Continued…</a:t>
            </a:r>
            <a:endParaRPr lang="en-US" sz="1400" b="0" i="0" dirty="0">
              <a:solidFill>
                <a:srgbClr val="212529"/>
              </a:solidFill>
              <a:effectLst/>
              <a:latin typeface="-apple-system"/>
            </a:endParaRPr>
          </a:p>
          <a:p>
            <a:r>
              <a:rPr lang="en-US" sz="1400" b="0" i="0" dirty="0">
                <a:solidFill>
                  <a:srgbClr val="212529"/>
                </a:solidFill>
                <a:effectLst/>
                <a:latin typeface="-apple-system"/>
              </a:rPr>
              <a:t>Click Register</a:t>
            </a:r>
            <a:br>
              <a:rPr lang="en-US" sz="1400" dirty="0"/>
            </a:br>
            <a:r>
              <a:rPr lang="en-US" sz="1400" b="0" i="0" dirty="0">
                <a:solidFill>
                  <a:srgbClr val="212529"/>
                </a:solidFill>
                <a:effectLst/>
                <a:latin typeface="-apple-system"/>
              </a:rPr>
              <a:t>Step 2: Create a new application secret</a:t>
            </a:r>
            <a:br>
              <a:rPr lang="en-US" sz="1400" dirty="0"/>
            </a:br>
            <a:r>
              <a:rPr lang="en-US" sz="1400" b="0" i="0" dirty="0">
                <a:solidFill>
                  <a:srgbClr val="212529"/>
                </a:solidFill>
                <a:effectLst/>
                <a:latin typeface="-apple-system"/>
              </a:rPr>
              <a:t>If you choose not to use a certificate, you can create a new application secret.</a:t>
            </a:r>
            <a:br>
              <a:rPr lang="en-US" sz="1400" dirty="0"/>
            </a:br>
            <a:r>
              <a:rPr lang="en-US" sz="1400" b="0" i="0" dirty="0">
                <a:solidFill>
                  <a:srgbClr val="212529"/>
                </a:solidFill>
                <a:effectLst/>
                <a:latin typeface="-apple-system"/>
              </a:rPr>
              <a:t>7. Select Certificates &amp; secrets.</a:t>
            </a:r>
            <a:br>
              <a:rPr lang="en-US" sz="1400" dirty="0"/>
            </a:br>
            <a:r>
              <a:rPr lang="en-US" sz="1400" b="0" i="0" dirty="0">
                <a:solidFill>
                  <a:srgbClr val="212529"/>
                </a:solidFill>
                <a:effectLst/>
                <a:latin typeface="-apple-system"/>
              </a:rPr>
              <a:t>8. Select Client secrets -&gt; New client secret.</a:t>
            </a:r>
            <a:br>
              <a:rPr lang="en-US" sz="1400" dirty="0"/>
            </a:br>
            <a:r>
              <a:rPr lang="en-US" sz="1400" b="0" i="0" dirty="0">
                <a:solidFill>
                  <a:srgbClr val="212529"/>
                </a:solidFill>
                <a:effectLst/>
                <a:latin typeface="-apple-system"/>
              </a:rPr>
              <a:t>9. Provide a description of the secret, and a duration. When done, select Add.</a:t>
            </a:r>
            <a:br>
              <a:rPr lang="en-US" sz="1400" dirty="0"/>
            </a:br>
            <a:r>
              <a:rPr lang="en-US" sz="1400" b="0" i="0" dirty="0">
                <a:solidFill>
                  <a:srgbClr val="212529"/>
                </a:solidFill>
                <a:effectLst/>
                <a:latin typeface="-apple-system"/>
              </a:rPr>
              <a:t>After saving the client secret, the value of the client secret is displayed. Copy this value because you aren't able to retrieve the key later. You provide the key value with the application ID to sign in as the application. Store the key value where your application can retrieve it.</a:t>
            </a:r>
            <a:endParaRPr lang="en-IN" sz="1400" dirty="0"/>
          </a:p>
        </p:txBody>
      </p:sp>
      <p:pic>
        <p:nvPicPr>
          <p:cNvPr id="18438" name="Picture 6" descr="authentication - How to generate client secret in azure app registration in  Azure AD from CLI? - Stack Overflow">
            <a:extLst>
              <a:ext uri="{FF2B5EF4-FFF2-40B4-BE49-F238E27FC236}">
                <a16:creationId xmlns:a16="http://schemas.microsoft.com/office/drawing/2014/main" id="{6B1B93AE-CA44-3E03-5D54-BBBA8C43B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786" y="2246969"/>
            <a:ext cx="9451086" cy="303591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Create an Azure AD app and service principal in the portal - Microsoft  Entra | Microsoft Learn">
            <a:extLst>
              <a:ext uri="{FF2B5EF4-FFF2-40B4-BE49-F238E27FC236}">
                <a16:creationId xmlns:a16="http://schemas.microsoft.com/office/drawing/2014/main" id="{BC2B0789-5942-F3E8-54F1-FFC4AF8C6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4254486"/>
            <a:ext cx="77914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24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4351E-4A40-87FF-C0F1-BAAA1C84FCBB}"/>
              </a:ext>
            </a:extLst>
          </p:cNvPr>
          <p:cNvSpPr txBox="1"/>
          <p:nvPr/>
        </p:nvSpPr>
        <p:spPr>
          <a:xfrm>
            <a:off x="1680974" y="313182"/>
            <a:ext cx="4538855" cy="5909310"/>
          </a:xfrm>
          <a:prstGeom prst="rect">
            <a:avLst/>
          </a:prstGeom>
          <a:noFill/>
        </p:spPr>
        <p:txBody>
          <a:bodyPr wrap="square">
            <a:spAutoFit/>
          </a:bodyPr>
          <a:lstStyle/>
          <a:p>
            <a:pPr algn="l"/>
            <a:r>
              <a:rPr lang="en-US" sz="1800" b="0" i="0" dirty="0">
                <a:solidFill>
                  <a:srgbClr val="212529"/>
                </a:solidFill>
                <a:effectLst/>
                <a:latin typeface="-apple-system"/>
              </a:rPr>
              <a:t>You need to create a new Azure Active Directory (Azure AD) directory named </a:t>
            </a:r>
            <a:r>
              <a:rPr lang="en-IN" b="0" i="0" dirty="0">
                <a:solidFill>
                  <a:srgbClr val="505050"/>
                </a:solidFill>
                <a:effectLst/>
                <a:latin typeface="Roboto Condensed" panose="02000000000000000000" pitchFamily="2" charset="0"/>
              </a:rPr>
              <a:t>12345678.</a:t>
            </a:r>
            <a:r>
              <a:rPr lang="en-US" sz="1800" b="0" i="0" dirty="0">
                <a:solidFill>
                  <a:srgbClr val="212529"/>
                </a:solidFill>
                <a:effectLst/>
                <a:latin typeface="-apple-system"/>
              </a:rPr>
              <a:t>onmicrosoft.com and a user named User1 in the new directory.</a:t>
            </a:r>
            <a:br>
              <a:rPr lang="en-US" sz="1800" b="0" i="0" dirty="0">
                <a:solidFill>
                  <a:srgbClr val="212529"/>
                </a:solidFill>
                <a:effectLst/>
                <a:latin typeface="-apple-system"/>
              </a:rPr>
            </a:br>
            <a:r>
              <a:rPr lang="en-US" sz="1800" b="0" i="0" dirty="0">
                <a:solidFill>
                  <a:srgbClr val="212529"/>
                </a:solidFill>
                <a:effectLst/>
                <a:latin typeface="-apple-system"/>
              </a:rPr>
              <a:t>To complete this task, sign into the Azure portal.</a:t>
            </a:r>
          </a:p>
          <a:p>
            <a:pPr algn="l"/>
            <a:endParaRPr lang="en-US" dirty="0">
              <a:solidFill>
                <a:srgbClr val="212529"/>
              </a:solidFill>
              <a:latin typeface="-apple-system"/>
            </a:endParaRPr>
          </a:p>
          <a:p>
            <a:pPr algn="l"/>
            <a:r>
              <a:rPr lang="en-US" b="0" i="0" dirty="0">
                <a:solidFill>
                  <a:srgbClr val="505050"/>
                </a:solidFill>
                <a:effectLst/>
                <a:latin typeface="Roboto Condensed" panose="02000000000000000000" pitchFamily="2" charset="0"/>
              </a:rPr>
              <a:t>To create a new Azure AD tenant:</a:t>
            </a:r>
            <a:br>
              <a:rPr lang="en-US" dirty="0"/>
            </a:br>
            <a:r>
              <a:rPr lang="en-US" b="0" i="0" dirty="0">
                <a:solidFill>
                  <a:srgbClr val="505050"/>
                </a:solidFill>
                <a:effectLst/>
                <a:latin typeface="Roboto Condensed" panose="02000000000000000000" pitchFamily="2" charset="0"/>
              </a:rPr>
              <a:t>1. Browse to the Azure portal and sign in with an account that has an Azure subscription.</a:t>
            </a:r>
            <a:br>
              <a:rPr lang="en-US" dirty="0"/>
            </a:br>
            <a:r>
              <a:rPr lang="en-US" b="0" i="0" dirty="0">
                <a:solidFill>
                  <a:srgbClr val="505050"/>
                </a:solidFill>
                <a:effectLst/>
                <a:latin typeface="Roboto Condensed" panose="02000000000000000000" pitchFamily="2" charset="0"/>
              </a:rPr>
              <a:t>2. Select the plus icon (+) and search for Azure Active Directory.</a:t>
            </a:r>
          </a:p>
          <a:p>
            <a:pPr algn="l"/>
            <a:r>
              <a:rPr lang="en-US" b="0" i="0" dirty="0">
                <a:solidFill>
                  <a:srgbClr val="505050"/>
                </a:solidFill>
                <a:effectLst/>
                <a:latin typeface="Roboto Condensed" panose="02000000000000000000" pitchFamily="2" charset="0"/>
              </a:rPr>
              <a:t>3. Select Azure Active Directory in the search results.</a:t>
            </a:r>
          </a:p>
          <a:p>
            <a:pPr algn="l"/>
            <a:endParaRPr lang="en-US" b="0" i="0" dirty="0">
              <a:solidFill>
                <a:srgbClr val="212529"/>
              </a:solidFill>
              <a:effectLst/>
              <a:latin typeface="-apple-system"/>
            </a:endParaRPr>
          </a:p>
          <a:p>
            <a:pPr algn="l"/>
            <a:r>
              <a:rPr lang="en-US" b="0" i="0" dirty="0">
                <a:solidFill>
                  <a:srgbClr val="505050"/>
                </a:solidFill>
                <a:effectLst/>
                <a:latin typeface="Roboto Condensed" panose="02000000000000000000" pitchFamily="2" charset="0"/>
              </a:rPr>
              <a:t>4. Select Create.</a:t>
            </a:r>
            <a:br>
              <a:rPr lang="en-US" dirty="0"/>
            </a:br>
            <a:r>
              <a:rPr lang="en-US" b="0" i="0" dirty="0">
                <a:solidFill>
                  <a:srgbClr val="505050"/>
                </a:solidFill>
                <a:effectLst/>
                <a:latin typeface="Roboto Condensed" panose="02000000000000000000" pitchFamily="2" charset="0"/>
              </a:rPr>
              <a:t>5. Provide an Organization name (12345678) and an Initial domain name (12345678). Then select Create. This will create the directory named 12345678.onmicrosoft.com.</a:t>
            </a:r>
            <a:endParaRPr lang="en-US" sz="1800" dirty="0">
              <a:solidFill>
                <a:srgbClr val="212529"/>
              </a:solidFill>
              <a:latin typeface="-apple-system"/>
            </a:endParaRPr>
          </a:p>
          <a:p>
            <a:pPr algn="l"/>
            <a:endParaRPr lang="en-US" sz="1800" b="0" i="0" dirty="0">
              <a:solidFill>
                <a:srgbClr val="212529"/>
              </a:solidFill>
              <a:effectLst/>
              <a:latin typeface="-apple-system"/>
            </a:endParaRPr>
          </a:p>
        </p:txBody>
      </p:sp>
      <p:pic>
        <p:nvPicPr>
          <p:cNvPr id="19460" name="Picture 4">
            <a:extLst>
              <a:ext uri="{FF2B5EF4-FFF2-40B4-BE49-F238E27FC236}">
                <a16:creationId xmlns:a16="http://schemas.microsoft.com/office/drawing/2014/main" id="{A0063A8D-C111-5D19-FD21-EBC867750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504" y="302895"/>
            <a:ext cx="2997327" cy="182175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ED176846-3E03-F916-64FF-AB34318EB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504" y="2043493"/>
            <a:ext cx="4138973" cy="150799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CCF2B847-8F07-6E07-DB75-C398C2CA3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504" y="3551491"/>
            <a:ext cx="2498770" cy="278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684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54351E-4A40-87FF-C0F1-BAAA1C84FCBB}"/>
              </a:ext>
            </a:extLst>
          </p:cNvPr>
          <p:cNvSpPr txBox="1"/>
          <p:nvPr/>
        </p:nvSpPr>
        <p:spPr>
          <a:xfrm>
            <a:off x="1680974" y="797814"/>
            <a:ext cx="4538855" cy="6463308"/>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6. After directory creation is complete, select the information box to manage your new directory.</a:t>
            </a:r>
            <a:br>
              <a:rPr lang="en-US" dirty="0"/>
            </a:br>
            <a:r>
              <a:rPr lang="en-US" b="0" i="0" dirty="0">
                <a:solidFill>
                  <a:srgbClr val="505050"/>
                </a:solidFill>
                <a:effectLst/>
                <a:latin typeface="Roboto Condensed" panose="02000000000000000000" pitchFamily="2" charset="0"/>
              </a:rPr>
              <a:t>To create the user:</a:t>
            </a:r>
            <a:br>
              <a:rPr lang="en-US" dirty="0"/>
            </a:br>
            <a:r>
              <a:rPr lang="en-US" b="0" i="0" dirty="0">
                <a:solidFill>
                  <a:srgbClr val="505050"/>
                </a:solidFill>
                <a:effectLst/>
                <a:latin typeface="Roboto Condensed" panose="02000000000000000000" pitchFamily="2" charset="0"/>
              </a:rPr>
              <a:t>1. In the Azure portal, make sure you are on the Azure Active Directory fly out.</a:t>
            </a:r>
          </a:p>
          <a:p>
            <a:pPr algn="l"/>
            <a:r>
              <a:rPr lang="en-US" b="0" i="0" dirty="0">
                <a:solidFill>
                  <a:srgbClr val="505050"/>
                </a:solidFill>
                <a:effectLst/>
                <a:latin typeface="Roboto Condensed" panose="02000000000000000000" pitchFamily="2" charset="0"/>
              </a:rPr>
              <a:t>If not, select the Azure Active Directory icon from the left services navigation</a:t>
            </a:r>
          </a:p>
          <a:p>
            <a:pPr algn="l"/>
            <a:r>
              <a:rPr lang="en-US" b="0" i="0" dirty="0">
                <a:solidFill>
                  <a:srgbClr val="505050"/>
                </a:solidFill>
                <a:effectLst/>
                <a:latin typeface="Roboto Condensed" panose="02000000000000000000" pitchFamily="2" charset="0"/>
              </a:rPr>
              <a:t>2. Under Manage, select Users.</a:t>
            </a:r>
          </a:p>
          <a:p>
            <a:pPr algn="l"/>
            <a:r>
              <a:rPr lang="en-US" b="0" i="0" dirty="0">
                <a:solidFill>
                  <a:srgbClr val="505050"/>
                </a:solidFill>
                <a:effectLst/>
                <a:latin typeface="Roboto Condensed" panose="02000000000000000000" pitchFamily="2" charset="0"/>
              </a:rPr>
              <a:t>3. Select All users and then select + New user.</a:t>
            </a:r>
            <a:br>
              <a:rPr lang="en-US" dirty="0"/>
            </a:br>
            <a:r>
              <a:rPr lang="en-US" b="0" i="0" dirty="0">
                <a:solidFill>
                  <a:srgbClr val="505050"/>
                </a:solidFill>
                <a:effectLst/>
                <a:latin typeface="Roboto Condensed" panose="02000000000000000000" pitchFamily="2" charset="0"/>
              </a:rPr>
              <a:t>4. Provide a Name and Username (user12345678) for the user. When you're done, select Create.</a:t>
            </a:r>
            <a:br>
              <a:rPr lang="en-US" dirty="0"/>
            </a:br>
            <a:r>
              <a:rPr lang="en-US" b="0" i="0" dirty="0">
                <a:solidFill>
                  <a:srgbClr val="505050"/>
                </a:solidFill>
                <a:effectLst/>
                <a:latin typeface="Roboto Condensed" panose="02000000000000000000" pitchFamily="2" charset="0"/>
              </a:rPr>
              <a:t>To enable MFA:</a:t>
            </a:r>
            <a:br>
              <a:rPr lang="en-US" dirty="0"/>
            </a:br>
            <a:r>
              <a:rPr lang="en-US" b="0" i="0" dirty="0">
                <a:solidFill>
                  <a:srgbClr val="505050"/>
                </a:solidFill>
                <a:effectLst/>
                <a:latin typeface="Roboto Condensed" panose="02000000000000000000" pitchFamily="2" charset="0"/>
              </a:rPr>
              <a:t>1. In the Azure portal, make sure you are on the Azure Active Directory fly out.</a:t>
            </a:r>
          </a:p>
          <a:p>
            <a:pPr algn="l"/>
            <a:r>
              <a:rPr lang="en-US" b="0" i="0" dirty="0">
                <a:solidFill>
                  <a:srgbClr val="505050"/>
                </a:solidFill>
                <a:effectLst/>
                <a:latin typeface="Roboto Condensed" panose="02000000000000000000" pitchFamily="2" charset="0"/>
              </a:rPr>
              <a:t>2. Under Manage, select Users.</a:t>
            </a:r>
            <a:endParaRPr lang="en-US" dirty="0">
              <a:solidFill>
                <a:srgbClr val="505050"/>
              </a:solidFill>
              <a:latin typeface="Roboto Condensed" panose="02000000000000000000" pitchFamily="2" charset="0"/>
            </a:endParaRPr>
          </a:p>
          <a:p>
            <a:pPr algn="l"/>
            <a:r>
              <a:rPr lang="en-US" b="0" i="0" dirty="0">
                <a:solidFill>
                  <a:srgbClr val="505050"/>
                </a:solidFill>
                <a:effectLst/>
                <a:latin typeface="Roboto Condensed" panose="02000000000000000000" pitchFamily="2" charset="0"/>
              </a:rPr>
              <a:t>3. Click on the Multi-Factor Authentication link.</a:t>
            </a:r>
            <a:br>
              <a:rPr lang="en-US" dirty="0"/>
            </a:br>
            <a:r>
              <a:rPr lang="en-US" b="0" i="0" dirty="0">
                <a:solidFill>
                  <a:srgbClr val="505050"/>
                </a:solidFill>
                <a:effectLst/>
                <a:latin typeface="Roboto Condensed" panose="02000000000000000000" pitchFamily="2" charset="0"/>
              </a:rPr>
              <a:t>4. Tick the checkbox next to the user's name and click the Enable link.</a:t>
            </a:r>
            <a:endParaRPr lang="en-US" dirty="0">
              <a:solidFill>
                <a:srgbClr val="505050"/>
              </a:solidFill>
              <a:latin typeface="Roboto Condensed" panose="02000000000000000000" pitchFamily="2" charset="0"/>
            </a:endParaRPr>
          </a:p>
          <a:p>
            <a:pPr algn="l"/>
            <a:endParaRPr lang="en-US" b="0" i="0" dirty="0">
              <a:solidFill>
                <a:srgbClr val="505050"/>
              </a:solidFill>
              <a:effectLst/>
              <a:latin typeface="Roboto Condensed" panose="02000000000000000000" pitchFamily="2" charset="0"/>
            </a:endParaRPr>
          </a:p>
          <a:p>
            <a:pPr algn="l"/>
            <a:endParaRPr lang="en-US" sz="1800" dirty="0">
              <a:solidFill>
                <a:srgbClr val="505050"/>
              </a:solidFill>
              <a:latin typeface="Roboto Condensed" panose="02000000000000000000" pitchFamily="2" charset="0"/>
            </a:endParaRPr>
          </a:p>
          <a:p>
            <a:pPr algn="l"/>
            <a:endParaRPr lang="en-US" sz="1800" b="0" i="0" dirty="0">
              <a:solidFill>
                <a:srgbClr val="212529"/>
              </a:solidFill>
              <a:effectLst/>
              <a:latin typeface="-apple-system"/>
            </a:endParaRPr>
          </a:p>
        </p:txBody>
      </p:sp>
      <p:pic>
        <p:nvPicPr>
          <p:cNvPr id="20482" name="Picture 2">
            <a:extLst>
              <a:ext uri="{FF2B5EF4-FFF2-40B4-BE49-F238E27FC236}">
                <a16:creationId xmlns:a16="http://schemas.microsoft.com/office/drawing/2014/main" id="{D846C486-D3F3-A18D-D232-C3B81AA9E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504" y="484632"/>
            <a:ext cx="3072384" cy="203332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7C755AA-487D-750C-86E4-B7822F17C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683" y="2600255"/>
            <a:ext cx="238125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57EFEFBB-CEEF-49BA-4579-E3A51ABF3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933" y="1752530"/>
            <a:ext cx="28194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AB08E3B1-616C-0F75-5845-DC6C3123C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28" y="4275938"/>
            <a:ext cx="2836456" cy="18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69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A0EC2D-8689-6A04-1F2A-8B703F40541A}"/>
              </a:ext>
            </a:extLst>
          </p:cNvPr>
          <p:cNvSpPr txBox="1"/>
          <p:nvPr/>
        </p:nvSpPr>
        <p:spPr>
          <a:xfrm>
            <a:off x="1298448" y="614648"/>
            <a:ext cx="4800600" cy="5909310"/>
          </a:xfrm>
          <a:prstGeom prst="rect">
            <a:avLst/>
          </a:prstGeom>
          <a:noFill/>
        </p:spPr>
        <p:txBody>
          <a:bodyPr wrap="square">
            <a:spAutoFit/>
          </a:bodyPr>
          <a:lstStyle/>
          <a:p>
            <a:pPr algn="just"/>
            <a:r>
              <a:rPr lang="en-US" dirty="0"/>
              <a:t>You configure the subscription to use a different Azure Active Directory (Azure AD) tenant. What are two possible effects of the change? Each correct answer presents a complete solution. NOTE: Each correct selection is worth one point. </a:t>
            </a:r>
          </a:p>
          <a:p>
            <a:pPr algn="just"/>
            <a:endParaRPr lang="en-US" dirty="0"/>
          </a:p>
          <a:p>
            <a:pPr algn="just"/>
            <a:r>
              <a:rPr lang="en-US" dirty="0"/>
              <a:t>A. Role assignments at the subscription level are lost. </a:t>
            </a:r>
          </a:p>
          <a:p>
            <a:pPr algn="just"/>
            <a:r>
              <a:rPr lang="en-US" dirty="0"/>
              <a:t>B. Virtual machine managed identities are lost.</a:t>
            </a:r>
          </a:p>
          <a:p>
            <a:pPr algn="just"/>
            <a:endParaRPr lang="en-US" dirty="0"/>
          </a:p>
          <a:p>
            <a:pPr algn="just"/>
            <a:r>
              <a:rPr lang="en-US" dirty="0"/>
              <a:t>--------------------</a:t>
            </a:r>
          </a:p>
          <a:p>
            <a:pPr algn="just"/>
            <a:endParaRPr lang="en-US" dirty="0"/>
          </a:p>
          <a:p>
            <a:pPr algn="just"/>
            <a:r>
              <a:rPr lang="en-US" dirty="0"/>
              <a:t>You have an Azure subscription that contains virtual machines. You enable just in time (JIT) VM access to all the virtual machines. You need to connect to a virtual machine by using Remote Desktop. What should you do first? </a:t>
            </a:r>
          </a:p>
          <a:p>
            <a:pPr algn="just"/>
            <a:endParaRPr lang="en-US" dirty="0"/>
          </a:p>
          <a:p>
            <a:pPr algn="just"/>
            <a:r>
              <a:rPr lang="en-US" dirty="0"/>
              <a:t>- From the Azure portal, select the virtual machine, select Connect, and then select Request access</a:t>
            </a:r>
            <a:endParaRPr lang="en-IN" dirty="0"/>
          </a:p>
        </p:txBody>
      </p:sp>
      <p:sp>
        <p:nvSpPr>
          <p:cNvPr id="9" name="AutoShape 10" descr="Just-in-time virtual machine access in Microsoft Defender for Cloud |  Microsoft Learn">
            <a:extLst>
              <a:ext uri="{FF2B5EF4-FFF2-40B4-BE49-F238E27FC236}">
                <a16:creationId xmlns:a16="http://schemas.microsoft.com/office/drawing/2014/main" id="{83887785-A6FB-0C76-6A69-CD03B6BCF31B}"/>
              </a:ext>
            </a:extLst>
          </p:cNvPr>
          <p:cNvSpPr>
            <a:spLocks noChangeAspect="1" noChangeArrowheads="1"/>
          </p:cNvSpPr>
          <p:nvPr/>
        </p:nvSpPr>
        <p:spPr bwMode="auto">
          <a:xfrm>
            <a:off x="690372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2" descr="Just-in-time virtual machine access in Microsoft Defender for Cloud |  Microsoft Learn">
            <a:extLst>
              <a:ext uri="{FF2B5EF4-FFF2-40B4-BE49-F238E27FC236}">
                <a16:creationId xmlns:a16="http://schemas.microsoft.com/office/drawing/2014/main" id="{E17A4148-0808-9AE9-AB15-3A357496512D}"/>
              </a:ext>
            </a:extLst>
          </p:cNvPr>
          <p:cNvSpPr>
            <a:spLocks noChangeAspect="1" noChangeArrowheads="1"/>
          </p:cNvSpPr>
          <p:nvPr/>
        </p:nvSpPr>
        <p:spPr bwMode="auto">
          <a:xfrm>
            <a:off x="705612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2" name="Picture 11">
            <a:extLst>
              <a:ext uri="{FF2B5EF4-FFF2-40B4-BE49-F238E27FC236}">
                <a16:creationId xmlns:a16="http://schemas.microsoft.com/office/drawing/2014/main" id="{BE4BEBC8-0F2E-99A1-0212-C0ADB3C7E4DB}"/>
              </a:ext>
            </a:extLst>
          </p:cNvPr>
          <p:cNvPicPr>
            <a:picLocks noChangeAspect="1"/>
          </p:cNvPicPr>
          <p:nvPr/>
        </p:nvPicPr>
        <p:blipFill>
          <a:blip r:embed="rId2"/>
          <a:stretch>
            <a:fillRect/>
          </a:stretch>
        </p:blipFill>
        <p:spPr>
          <a:xfrm>
            <a:off x="6278880" y="3733800"/>
            <a:ext cx="3956253" cy="2756042"/>
          </a:xfrm>
          <a:prstGeom prst="rect">
            <a:avLst/>
          </a:prstGeom>
        </p:spPr>
      </p:pic>
    </p:spTree>
    <p:extLst>
      <p:ext uri="{BB962C8B-B14F-4D97-AF65-F5344CB8AC3E}">
        <p14:creationId xmlns:p14="http://schemas.microsoft.com/office/powerpoint/2010/main" val="3429401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6C01D6-C195-63DB-A009-C204DF8EFE6C}"/>
              </a:ext>
            </a:extLst>
          </p:cNvPr>
          <p:cNvSpPr txBox="1"/>
          <p:nvPr/>
        </p:nvSpPr>
        <p:spPr>
          <a:xfrm>
            <a:off x="587502" y="807547"/>
            <a:ext cx="4706874" cy="5355312"/>
          </a:xfrm>
          <a:prstGeom prst="rect">
            <a:avLst/>
          </a:prstGeom>
          <a:noFill/>
        </p:spPr>
        <p:txBody>
          <a:bodyPr wrap="square">
            <a:spAutoFit/>
          </a:bodyPr>
          <a:lstStyle/>
          <a:p>
            <a:pPr algn="just"/>
            <a:r>
              <a:rPr lang="en-IN" dirty="0"/>
              <a:t>You have an Azure Active Directory (Azure AD) tenant named contoso.onmicrosoft.com. The User administrator role is assigned to a user named Admin1. An external partner has a Microsoft account that uses the user1@outlook.com sign in. Admin1 attempts to invite the external partner to sign in to the Azure AD tenant and receives the following error message: </a:t>
            </a:r>
            <a:r>
              <a:rPr lang="he-IL" dirty="0"/>
              <a:t>ג€</a:t>
            </a:r>
            <a:r>
              <a:rPr lang="en-IN" dirty="0"/>
              <a:t>Unable to invite user user1@outlook.com Generic authorization exception. </a:t>
            </a:r>
            <a:r>
              <a:rPr lang="he-IL" dirty="0"/>
              <a:t>ג€ </a:t>
            </a:r>
            <a:r>
              <a:rPr lang="en-IN" dirty="0"/>
              <a:t>You need to ensure that Admin1 can invite the external partner to sign in to the Azure AD tenant. What should you do</a:t>
            </a:r>
          </a:p>
          <a:p>
            <a:pPr algn="just"/>
            <a:endParaRPr lang="en-IN" dirty="0"/>
          </a:p>
          <a:p>
            <a:pPr algn="just"/>
            <a:r>
              <a:rPr lang="en-IN" dirty="0"/>
              <a:t>- From the Users blade, modify the External collaboration settings. </a:t>
            </a:r>
          </a:p>
          <a:p>
            <a:pPr algn="just"/>
            <a:endParaRPr lang="en-IN" dirty="0"/>
          </a:p>
          <a:p>
            <a:pPr algn="just"/>
            <a:r>
              <a:rPr lang="en-IN" dirty="0"/>
              <a:t>Explanation: You need to allow guest invitations in the External collaboration setting</a:t>
            </a:r>
          </a:p>
        </p:txBody>
      </p:sp>
      <p:pic>
        <p:nvPicPr>
          <p:cNvPr id="22530" name="Picture 2" descr="Govern access for external users in Azure AD entitlement management - Azure  Active Directory - Microsoft Entra | Microsoft Learn">
            <a:extLst>
              <a:ext uri="{FF2B5EF4-FFF2-40B4-BE49-F238E27FC236}">
                <a16:creationId xmlns:a16="http://schemas.microsoft.com/office/drawing/2014/main" id="{9D86C2F2-23D8-6DD2-8E61-41DBA775D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095" y="807546"/>
            <a:ext cx="6268297" cy="522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37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971972E-4A3C-131B-8BB5-8144BE45C0F4}"/>
              </a:ext>
            </a:extLst>
          </p:cNvPr>
          <p:cNvSpPr>
            <a:spLocks noChangeArrowheads="1"/>
          </p:cNvSpPr>
          <p:nvPr/>
        </p:nvSpPr>
        <p:spPr bwMode="auto">
          <a:xfrm>
            <a:off x="822960" y="1043732"/>
            <a:ext cx="4352544"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05050"/>
                </a:solidFill>
                <a:effectLst/>
                <a:latin typeface="Roboto Condensed" panose="02000000000000000000" pitchFamily="2" charset="0"/>
              </a:rPr>
              <a:t>You have an Azure Active Directory (Azure AD) tenant.</a:t>
            </a: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You have the deleted objects shown in the following table.</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400" dirty="0">
              <a:solidFill>
                <a:srgbClr val="505050"/>
              </a:solidFill>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505050"/>
              </a:solidFill>
              <a:effectLst/>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400" dirty="0">
              <a:solidFill>
                <a:srgbClr val="505050"/>
              </a:solidFill>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505050"/>
              </a:solidFill>
              <a:effectLst/>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                          </a:t>
            </a: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On May 4, 2020, you attempt to restore the deleted objects by using the Azure Active Directory admin center.</a:t>
            </a: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Which two objects can you restore? Each correct answer presents a complete solution.</a:t>
            </a:r>
            <a:br>
              <a:rPr kumimoji="0" lang="en-US" altLang="en-US" sz="1400" b="0" i="0" u="none" strike="noStrike" cap="none" normalizeH="0" baseline="0" dirty="0">
                <a:ln>
                  <a:noFill/>
                </a:ln>
                <a:solidFill>
                  <a:srgbClr val="505050"/>
                </a:solidFill>
                <a:effectLst/>
                <a:latin typeface="Roboto Condensed" panose="02000000000000000000" pitchFamily="2" charset="0"/>
              </a:rPr>
            </a:br>
            <a:br>
              <a:rPr kumimoji="0" lang="en-US" altLang="en-US" sz="1400" b="0" i="0" u="none" strike="noStrike" cap="none" normalizeH="0" baseline="0" dirty="0">
                <a:ln>
                  <a:noFill/>
                </a:ln>
                <a:solidFill>
                  <a:srgbClr val="505050"/>
                </a:solidFill>
                <a:effectLst/>
                <a:latin typeface="Roboto Condensed" panose="02000000000000000000" pitchFamily="2" charset="0"/>
              </a:rPr>
            </a:br>
            <a:endParaRPr kumimoji="0" lang="en-US" altLang="en-US" sz="14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tabLst/>
            </a:pPr>
            <a:r>
              <a:rPr lang="en-US" altLang="en-US" sz="1400" b="1" dirty="0">
                <a:solidFill>
                  <a:srgbClr val="505050"/>
                </a:solidFill>
                <a:latin typeface="Roboto Condensed" panose="02000000000000000000" pitchFamily="2" charset="0"/>
              </a:rPr>
              <a:t>- </a:t>
            </a:r>
            <a:r>
              <a:rPr kumimoji="0" lang="en-US" altLang="en-US" sz="1400" b="1" i="0" u="none" strike="noStrike" cap="none" normalizeH="0" baseline="0" dirty="0">
                <a:ln>
                  <a:noFill/>
                </a:ln>
                <a:solidFill>
                  <a:srgbClr val="505050"/>
                </a:solidFill>
                <a:effectLst/>
                <a:latin typeface="Roboto Condensed" panose="02000000000000000000" pitchFamily="2" charset="0"/>
              </a:rPr>
              <a:t>Group2 </a:t>
            </a:r>
            <a:r>
              <a:rPr kumimoji="0" lang="en-US" altLang="en-US" sz="1400" b="1" i="0" u="none" strike="noStrike" cap="none" normalizeH="0" baseline="0" dirty="0">
                <a:ln>
                  <a:noFill/>
                </a:ln>
                <a:solidFill>
                  <a:srgbClr val="FFFFFF"/>
                </a:solidFill>
                <a:effectLst/>
                <a:latin typeface="Roboto Condensed" panose="02000000000000000000" pitchFamily="2" charset="0"/>
              </a:rPr>
              <a:t>Most Voted</a:t>
            </a:r>
            <a:endParaRPr kumimoji="0" lang="en-US" altLang="en-US" sz="1400" b="1" i="0" u="none" strike="noStrike" cap="none" normalizeH="0" baseline="0" dirty="0">
              <a:ln>
                <a:noFill/>
              </a:ln>
              <a:solidFill>
                <a:srgbClr val="505050"/>
              </a:solidFill>
              <a:effectLst/>
              <a:latin typeface="Roboto Condensed" panose="02000000000000000000" pitchFamily="2" charset="0"/>
            </a:endParaRPr>
          </a:p>
          <a:p>
            <a:pPr marR="0" lvl="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505050"/>
                </a:solidFill>
                <a:effectLst/>
                <a:latin typeface="Roboto Condensed" panose="02000000000000000000" pitchFamily="2" charset="0"/>
              </a:rPr>
              <a:t>- User2</a:t>
            </a:r>
          </a:p>
          <a:p>
            <a:pPr marR="0" lvl="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505050"/>
                </a:solidFill>
                <a:effectLst/>
                <a:latin typeface="Roboto Condensed" panose="02000000000000000000" pitchFamily="2" charset="0"/>
              </a:rPr>
              <a:t> </a:t>
            </a:r>
            <a:r>
              <a:rPr kumimoji="0" lang="en-US" altLang="en-US" sz="1400" b="1" i="0" u="none" strike="noStrike" cap="none" normalizeH="0" baseline="0" dirty="0">
                <a:ln>
                  <a:noFill/>
                </a:ln>
                <a:solidFill>
                  <a:srgbClr val="FFFFFF"/>
                </a:solidFill>
                <a:effectLst/>
                <a:latin typeface="Roboto Condensed" panose="02000000000000000000" pitchFamily="2" charset="0"/>
              </a:rPr>
              <a:t>Most Voted</a:t>
            </a:r>
            <a:endParaRPr kumimoji="0" lang="en-US" altLang="en-US" sz="1400" b="0" i="0" u="none" strike="noStrike" cap="none" normalizeH="0" baseline="0" dirty="0">
              <a:ln>
                <a:noFill/>
              </a:ln>
              <a:solidFill>
                <a:srgbClr val="505050"/>
              </a:solidFill>
              <a:effectLst/>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b="0" i="0" dirty="0">
                <a:solidFill>
                  <a:srgbClr val="505050"/>
                </a:solidFill>
                <a:effectLst/>
                <a:latin typeface="Roboto Condensed" panose="02000000000000000000" pitchFamily="2" charset="0"/>
              </a:rPr>
              <a:t>NOTE: Deleted users and deleted Office 365 groups are available for restore for 30 days. Also, </a:t>
            </a:r>
            <a:r>
              <a:rPr lang="en-US" dirty="0">
                <a:solidFill>
                  <a:srgbClr val="505050"/>
                </a:solidFill>
                <a:latin typeface="Roboto Condensed" panose="02000000000000000000" pitchFamily="2" charset="0"/>
              </a:rPr>
              <a:t>y</a:t>
            </a:r>
            <a:r>
              <a:rPr lang="en-US" b="0" i="0" dirty="0">
                <a:solidFill>
                  <a:srgbClr val="505050"/>
                </a:solidFill>
                <a:effectLst/>
                <a:latin typeface="Roboto Condensed" panose="02000000000000000000" pitchFamily="2" charset="0"/>
              </a:rPr>
              <a:t>ou cannot restore a deleted security group.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554" name="Picture 2">
            <a:extLst>
              <a:ext uri="{FF2B5EF4-FFF2-40B4-BE49-F238E27FC236}">
                <a16:creationId xmlns:a16="http://schemas.microsoft.com/office/drawing/2014/main" id="{B47A490C-9888-3A91-21A0-59B59DE87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704149"/>
            <a:ext cx="40862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6F06566-3434-B63C-5E89-BD7507718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528" y="796844"/>
            <a:ext cx="5112845" cy="293236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active directory deleted objects 2">
            <a:extLst>
              <a:ext uri="{FF2B5EF4-FFF2-40B4-BE49-F238E27FC236}">
                <a16:creationId xmlns:a16="http://schemas.microsoft.com/office/drawing/2014/main" id="{B51DADD6-95B4-7A88-5C63-D6F88FBB8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714" y="3729211"/>
            <a:ext cx="5559552" cy="221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5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190C3961-A8C3-6D0E-F3DB-57251EE08792}"/>
              </a:ext>
            </a:extLst>
          </p:cNvPr>
          <p:cNvPicPr>
            <a:picLocks noChangeAspect="1"/>
          </p:cNvPicPr>
          <p:nvPr/>
        </p:nvPicPr>
        <p:blipFill>
          <a:blip r:embed="rId2"/>
          <a:stretch>
            <a:fillRect/>
          </a:stretch>
        </p:blipFill>
        <p:spPr>
          <a:xfrm>
            <a:off x="1922915" y="643466"/>
            <a:ext cx="8346169" cy="5571067"/>
          </a:xfrm>
          <a:prstGeom prst="rect">
            <a:avLst/>
          </a:prstGeom>
        </p:spPr>
      </p:pic>
    </p:spTree>
    <p:extLst>
      <p:ext uri="{BB962C8B-B14F-4D97-AF65-F5344CB8AC3E}">
        <p14:creationId xmlns:p14="http://schemas.microsoft.com/office/powerpoint/2010/main" val="2343344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1F0587-FC1E-4B4C-AAEB-9D4651067B0A}"/>
              </a:ext>
            </a:extLst>
          </p:cNvPr>
          <p:cNvSpPr txBox="1"/>
          <p:nvPr/>
        </p:nvSpPr>
        <p:spPr>
          <a:xfrm>
            <a:off x="953262" y="354073"/>
            <a:ext cx="9891522" cy="1477328"/>
          </a:xfrm>
          <a:prstGeom prst="rect">
            <a:avLst/>
          </a:prstGeom>
          <a:noFill/>
        </p:spPr>
        <p:txBody>
          <a:bodyPr wrap="square">
            <a:spAutoFit/>
          </a:bodyPr>
          <a:lstStyle/>
          <a:p>
            <a:pPr algn="just"/>
            <a:r>
              <a:rPr lang="en-US" sz="1500" dirty="0"/>
              <a:t>You have an Azure Active Directory (Azure AD) tenant named contoso.com that contains a user named User1. You plan to publish several apps in the tenant. You need to ensure that User1 can grant admin consent for the published apps. Which two possible user roles can you assign to User1 to achieve this goal? </a:t>
            </a:r>
          </a:p>
          <a:p>
            <a:endParaRPr lang="en-US" sz="1500" dirty="0"/>
          </a:p>
          <a:p>
            <a:pPr marL="285750" indent="-285750">
              <a:buFontTx/>
              <a:buChar char="-"/>
            </a:pPr>
            <a:r>
              <a:rPr lang="en-US" sz="1500" dirty="0"/>
              <a:t>Cloud application administrator</a:t>
            </a:r>
          </a:p>
          <a:p>
            <a:pPr marL="285750" indent="-285750">
              <a:buFontTx/>
              <a:buChar char="-"/>
            </a:pPr>
            <a:r>
              <a:rPr lang="en-US" sz="1500" dirty="0"/>
              <a:t>Application administrator</a:t>
            </a:r>
            <a:endParaRPr lang="en-IN" sz="1500" dirty="0"/>
          </a:p>
        </p:txBody>
      </p:sp>
      <p:pic>
        <p:nvPicPr>
          <p:cNvPr id="7" name="Picture 6">
            <a:extLst>
              <a:ext uri="{FF2B5EF4-FFF2-40B4-BE49-F238E27FC236}">
                <a16:creationId xmlns:a16="http://schemas.microsoft.com/office/drawing/2014/main" id="{281C61FD-D129-E7B9-6FF4-A15889874552}"/>
              </a:ext>
            </a:extLst>
          </p:cNvPr>
          <p:cNvPicPr>
            <a:picLocks noChangeAspect="1"/>
          </p:cNvPicPr>
          <p:nvPr/>
        </p:nvPicPr>
        <p:blipFill>
          <a:blip r:embed="rId2"/>
          <a:stretch>
            <a:fillRect/>
          </a:stretch>
        </p:blipFill>
        <p:spPr>
          <a:xfrm>
            <a:off x="1186721" y="1831401"/>
            <a:ext cx="9424604" cy="4470031"/>
          </a:xfrm>
          <a:prstGeom prst="rect">
            <a:avLst/>
          </a:prstGeom>
        </p:spPr>
      </p:pic>
    </p:spTree>
    <p:extLst>
      <p:ext uri="{BB962C8B-B14F-4D97-AF65-F5344CB8AC3E}">
        <p14:creationId xmlns:p14="http://schemas.microsoft.com/office/powerpoint/2010/main" val="2415723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116BE9-728A-90C2-893C-AC6D08AB57FE}"/>
              </a:ext>
            </a:extLst>
          </p:cNvPr>
          <p:cNvSpPr txBox="1"/>
          <p:nvPr/>
        </p:nvSpPr>
        <p:spPr>
          <a:xfrm>
            <a:off x="1072134" y="506260"/>
            <a:ext cx="9653778" cy="1200329"/>
          </a:xfrm>
          <a:prstGeom prst="rect">
            <a:avLst/>
          </a:prstGeom>
          <a:noFill/>
        </p:spPr>
        <p:txBody>
          <a:bodyPr wrap="square">
            <a:spAutoFit/>
          </a:bodyPr>
          <a:lstStyle/>
          <a:p>
            <a:pPr algn="just"/>
            <a:r>
              <a:rPr lang="en-US" dirty="0"/>
              <a:t>You have an Azure subscription that is associated with an Azure Active Directory (Azure AD) tenant. When a developer attempts to register an app named App1 in the tenant, the developer receives the error message shown in the following exhibit:</a:t>
            </a:r>
          </a:p>
          <a:p>
            <a:endParaRPr lang="en-IN" dirty="0"/>
          </a:p>
        </p:txBody>
      </p:sp>
      <p:pic>
        <p:nvPicPr>
          <p:cNvPr id="7" name="Picture 6">
            <a:extLst>
              <a:ext uri="{FF2B5EF4-FFF2-40B4-BE49-F238E27FC236}">
                <a16:creationId xmlns:a16="http://schemas.microsoft.com/office/drawing/2014/main" id="{8F4CE684-3305-25D1-7659-5AF71EF5FD72}"/>
              </a:ext>
            </a:extLst>
          </p:cNvPr>
          <p:cNvPicPr>
            <a:picLocks noChangeAspect="1"/>
          </p:cNvPicPr>
          <p:nvPr/>
        </p:nvPicPr>
        <p:blipFill>
          <a:blip r:embed="rId2"/>
          <a:stretch>
            <a:fillRect/>
          </a:stretch>
        </p:blipFill>
        <p:spPr>
          <a:xfrm>
            <a:off x="5521071" y="1190103"/>
            <a:ext cx="5177409" cy="4253063"/>
          </a:xfrm>
          <a:prstGeom prst="rect">
            <a:avLst/>
          </a:prstGeom>
        </p:spPr>
      </p:pic>
      <p:sp>
        <p:nvSpPr>
          <p:cNvPr id="9" name="TextBox 8">
            <a:extLst>
              <a:ext uri="{FF2B5EF4-FFF2-40B4-BE49-F238E27FC236}">
                <a16:creationId xmlns:a16="http://schemas.microsoft.com/office/drawing/2014/main" id="{5B589FB5-41B0-7AB6-C0BC-F7DE537BED59}"/>
              </a:ext>
            </a:extLst>
          </p:cNvPr>
          <p:cNvSpPr txBox="1"/>
          <p:nvPr/>
        </p:nvSpPr>
        <p:spPr>
          <a:xfrm>
            <a:off x="1173480" y="1794224"/>
            <a:ext cx="3755898" cy="1754326"/>
          </a:xfrm>
          <a:prstGeom prst="rect">
            <a:avLst/>
          </a:prstGeom>
          <a:noFill/>
        </p:spPr>
        <p:txBody>
          <a:bodyPr wrap="square">
            <a:spAutoFit/>
          </a:bodyPr>
          <a:lstStyle/>
          <a:p>
            <a:pPr algn="just"/>
            <a:r>
              <a:rPr lang="en-US" dirty="0"/>
              <a:t>You need to ensure that the developer can register App1 in the tenant. What should you do for the tenant? </a:t>
            </a:r>
          </a:p>
          <a:p>
            <a:pPr algn="just"/>
            <a:endParaRPr lang="en-US" dirty="0"/>
          </a:p>
          <a:p>
            <a:pPr algn="just"/>
            <a:r>
              <a:rPr lang="en-US" dirty="0"/>
              <a:t>- Modify the User settings.</a:t>
            </a:r>
            <a:endParaRPr lang="en-IN" dirty="0"/>
          </a:p>
        </p:txBody>
      </p:sp>
    </p:spTree>
    <p:extLst>
      <p:ext uri="{BB962C8B-B14F-4D97-AF65-F5344CB8AC3E}">
        <p14:creationId xmlns:p14="http://schemas.microsoft.com/office/powerpoint/2010/main" val="1624179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9767B2-8726-43D5-AA21-FD9C18396C2A}"/>
              </a:ext>
            </a:extLst>
          </p:cNvPr>
          <p:cNvSpPr txBox="1"/>
          <p:nvPr/>
        </p:nvSpPr>
        <p:spPr>
          <a:xfrm>
            <a:off x="2631472" y="1488221"/>
            <a:ext cx="6929056" cy="3693319"/>
          </a:xfrm>
          <a:prstGeom prst="rect">
            <a:avLst/>
          </a:prstGeom>
          <a:noFill/>
        </p:spPr>
        <p:txBody>
          <a:bodyPr wrap="square">
            <a:spAutoFit/>
          </a:bodyPr>
          <a:lstStyle/>
          <a:p>
            <a:pPr algn="just"/>
            <a:r>
              <a:rPr lang="en-US" dirty="0"/>
              <a:t>You have an Azure subscription that contains an Azure Active Directory (Azure AD) tenant and a user named User1. The App registrations settings for the tenant are configured as shown in the following exhibit.</a:t>
            </a:r>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You plan to deploy an app named App1. You need to ensure that User1 can register App1 in Azure AD. The solution must use the principle of least privilege. Which role should you assign to User1? </a:t>
            </a:r>
          </a:p>
          <a:p>
            <a:endParaRPr lang="en-US" dirty="0"/>
          </a:p>
          <a:p>
            <a:r>
              <a:rPr lang="en-US" dirty="0"/>
              <a:t>- Application developer in Azure AD</a:t>
            </a:r>
            <a:endParaRPr lang="en-IN" dirty="0"/>
          </a:p>
        </p:txBody>
      </p:sp>
      <p:pic>
        <p:nvPicPr>
          <p:cNvPr id="24580" name="Picture 4" descr="Exam AZ-500 topic 2 question 44 discussion - ExamTopics">
            <a:extLst>
              <a:ext uri="{FF2B5EF4-FFF2-40B4-BE49-F238E27FC236}">
                <a16:creationId xmlns:a16="http://schemas.microsoft.com/office/drawing/2014/main" id="{50DCF298-A17C-5F1F-45A4-27BB02B2B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76" y="2586609"/>
            <a:ext cx="225742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94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9767B2-8726-43D5-AA21-FD9C18396C2A}"/>
              </a:ext>
            </a:extLst>
          </p:cNvPr>
          <p:cNvSpPr txBox="1"/>
          <p:nvPr/>
        </p:nvSpPr>
        <p:spPr>
          <a:xfrm>
            <a:off x="2631472" y="1488221"/>
            <a:ext cx="6929056" cy="3693319"/>
          </a:xfrm>
          <a:prstGeom prst="rect">
            <a:avLst/>
          </a:prstGeom>
          <a:noFill/>
        </p:spPr>
        <p:txBody>
          <a:bodyPr wrap="square">
            <a:spAutoFit/>
          </a:bodyPr>
          <a:lstStyle/>
          <a:p>
            <a:pPr algn="just"/>
            <a:r>
              <a:rPr lang="en-US" dirty="0"/>
              <a:t>You have an Azure subscription that contains an Azure Active Directory (Azure AD) tenant and a user named User1. The App registrations settings for the tenant are configured as shown in the following exhibit.</a:t>
            </a:r>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You plan to deploy an app named App1. You need to ensure that User1 can register App1 in Azure AD. The solution must use the principle of least privilege. Which role should you assign to User1? </a:t>
            </a:r>
          </a:p>
          <a:p>
            <a:endParaRPr lang="en-US" dirty="0"/>
          </a:p>
          <a:p>
            <a:r>
              <a:rPr lang="en-US" dirty="0"/>
              <a:t>- Application developer in Azure AD</a:t>
            </a:r>
            <a:endParaRPr lang="en-IN" dirty="0"/>
          </a:p>
        </p:txBody>
      </p:sp>
      <p:pic>
        <p:nvPicPr>
          <p:cNvPr id="24580" name="Picture 4" descr="Exam AZ-500 topic 2 question 44 discussion - ExamTopics">
            <a:extLst>
              <a:ext uri="{FF2B5EF4-FFF2-40B4-BE49-F238E27FC236}">
                <a16:creationId xmlns:a16="http://schemas.microsoft.com/office/drawing/2014/main" id="{50DCF298-A17C-5F1F-45A4-27BB02B2B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76" y="2586609"/>
            <a:ext cx="225742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5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E774EC-3C05-507F-BB42-2AAFB8DFA848}"/>
              </a:ext>
            </a:extLst>
          </p:cNvPr>
          <p:cNvSpPr>
            <a:spLocks noChangeArrowheads="1"/>
          </p:cNvSpPr>
          <p:nvPr/>
        </p:nvSpPr>
        <p:spPr bwMode="auto">
          <a:xfrm>
            <a:off x="1564763" y="1554480"/>
            <a:ext cx="8284464"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505050"/>
                </a:solidFill>
                <a:effectLst/>
                <a:latin typeface="Roboto Condensed" panose="02000000000000000000" pitchFamily="2" charset="0"/>
              </a:rPr>
              <a:t>You have the Azure virtual machines shown in the following table.</a:t>
            </a:r>
            <a:endParaRPr lang="en-US" altLang="en-US" sz="1500" dirty="0">
              <a:solidFill>
                <a:srgbClr val="505050"/>
              </a:solidFill>
              <a:latin typeface="Roboto Condensed" panose="02000000000000000000" pitchFamily="2"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505050"/>
                </a:solidFill>
                <a:effectLst/>
                <a:latin typeface="Roboto Condensed" panose="02000000000000000000" pitchFamily="2" charset="0"/>
              </a:rPr>
              <a:t>              </a:t>
            </a:r>
            <a:br>
              <a:rPr kumimoji="0" lang="en-US" altLang="en-US" sz="1500" b="0" i="0" u="none" strike="noStrike" cap="none" normalizeH="0" baseline="0" dirty="0">
                <a:ln>
                  <a:noFill/>
                </a:ln>
                <a:solidFill>
                  <a:srgbClr val="505050"/>
                </a:solidFill>
                <a:effectLst/>
                <a:latin typeface="Roboto Condensed" panose="02000000000000000000" pitchFamily="2" charset="0"/>
              </a:rPr>
            </a:br>
            <a:r>
              <a:rPr kumimoji="0" lang="en-US" altLang="en-US" sz="1500" b="0" i="0" u="none" strike="noStrike" cap="none" normalizeH="0" baseline="0" dirty="0">
                <a:ln>
                  <a:noFill/>
                </a:ln>
                <a:solidFill>
                  <a:srgbClr val="505050"/>
                </a:solidFill>
                <a:effectLst/>
                <a:latin typeface="Roboto Condensed" panose="02000000000000000000" pitchFamily="2" charset="0"/>
              </a:rPr>
              <a:t>Each virtual machine has a single network interface.</a:t>
            </a:r>
            <a:br>
              <a:rPr kumimoji="0" lang="en-US" altLang="en-US" sz="1500" b="0" i="0" u="none" strike="noStrike" cap="none" normalizeH="0" baseline="0" dirty="0">
                <a:ln>
                  <a:noFill/>
                </a:ln>
                <a:solidFill>
                  <a:srgbClr val="505050"/>
                </a:solidFill>
                <a:effectLst/>
                <a:latin typeface="Roboto Condensed" panose="02000000000000000000" pitchFamily="2" charset="0"/>
              </a:rPr>
            </a:br>
            <a:r>
              <a:rPr kumimoji="0" lang="en-US" altLang="en-US" sz="1500" b="0" i="0" u="none" strike="noStrike" cap="none" normalizeH="0" baseline="0" dirty="0">
                <a:ln>
                  <a:noFill/>
                </a:ln>
                <a:solidFill>
                  <a:srgbClr val="505050"/>
                </a:solidFill>
                <a:effectLst/>
                <a:latin typeface="Roboto Condensed" panose="02000000000000000000" pitchFamily="2" charset="0"/>
              </a:rPr>
              <a:t>You add the network interface of VM1 to an application security group named ASG1.</a:t>
            </a:r>
            <a:br>
              <a:rPr kumimoji="0" lang="en-US" altLang="en-US" sz="1500" b="0" i="0" u="none" strike="noStrike" cap="none" normalizeH="0" baseline="0" dirty="0">
                <a:ln>
                  <a:noFill/>
                </a:ln>
                <a:solidFill>
                  <a:srgbClr val="505050"/>
                </a:solidFill>
                <a:effectLst/>
                <a:latin typeface="Roboto Condensed" panose="02000000000000000000" pitchFamily="2" charset="0"/>
              </a:rPr>
            </a:br>
            <a:r>
              <a:rPr kumimoji="0" lang="en-US" altLang="en-US" sz="1500" b="0" i="0" u="none" strike="noStrike" cap="none" normalizeH="0" baseline="0" dirty="0">
                <a:ln>
                  <a:noFill/>
                </a:ln>
                <a:solidFill>
                  <a:srgbClr val="505050"/>
                </a:solidFill>
                <a:effectLst/>
                <a:latin typeface="Roboto Condensed" panose="02000000000000000000" pitchFamily="2" charset="0"/>
              </a:rPr>
              <a:t>You need to identify the network interfaces of which virtual machines you can add to ASG1.</a:t>
            </a:r>
            <a:br>
              <a:rPr kumimoji="0" lang="en-US" altLang="en-US" sz="1500" b="0" i="0" u="none" strike="noStrike" cap="none" normalizeH="0" baseline="0" dirty="0">
                <a:ln>
                  <a:noFill/>
                </a:ln>
                <a:solidFill>
                  <a:srgbClr val="505050"/>
                </a:solidFill>
                <a:effectLst/>
                <a:latin typeface="Roboto Condensed" panose="02000000000000000000" pitchFamily="2" charset="0"/>
              </a:rPr>
            </a:br>
            <a:r>
              <a:rPr kumimoji="0" lang="en-US" altLang="en-US" sz="1500" b="0" i="0" u="none" strike="noStrike" cap="none" normalizeH="0" baseline="0" dirty="0">
                <a:ln>
                  <a:noFill/>
                </a:ln>
                <a:solidFill>
                  <a:srgbClr val="505050"/>
                </a:solidFill>
                <a:effectLst/>
                <a:latin typeface="Roboto Condensed" panose="02000000000000000000" pitchFamily="2" charset="0"/>
              </a:rPr>
              <a:t>What should you identify?</a:t>
            </a:r>
            <a:br>
              <a:rPr kumimoji="0" lang="en-US" altLang="en-US" sz="1500" b="0" i="0" u="none" strike="noStrike" cap="none" normalizeH="0" baseline="0" dirty="0">
                <a:ln>
                  <a:noFill/>
                </a:ln>
                <a:solidFill>
                  <a:srgbClr val="505050"/>
                </a:solidFill>
                <a:effectLst/>
                <a:latin typeface="Roboto Condensed" panose="02000000000000000000" pitchFamily="2" charset="0"/>
              </a:rPr>
            </a:br>
            <a:endParaRPr kumimoji="0" lang="en-US" altLang="en-US" sz="15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rgbClr val="505050"/>
                </a:solidFill>
                <a:effectLst/>
                <a:latin typeface="Roboto Condensed" panose="02000000000000000000" pitchFamily="2" charset="0"/>
              </a:rPr>
              <a:t>- VM2 and VM3 only </a:t>
            </a:r>
            <a:r>
              <a:rPr kumimoji="0" lang="en-US" altLang="en-US" sz="1500" b="1" i="0" u="none" strike="noStrike" cap="none" normalizeH="0" baseline="0" dirty="0">
                <a:ln>
                  <a:noFill/>
                </a:ln>
                <a:solidFill>
                  <a:srgbClr val="FFFFFF"/>
                </a:solidFill>
                <a:effectLst/>
                <a:latin typeface="Roboto Condensed" panose="02000000000000000000" pitchFamily="2" charset="0"/>
              </a:rPr>
              <a:t>Most </a:t>
            </a:r>
            <a:r>
              <a:rPr kumimoji="0" lang="en-US" altLang="en-US" sz="900" b="1" i="0" u="none" strike="noStrike" cap="none" normalizeH="0" baseline="0" dirty="0">
                <a:ln>
                  <a:noFill/>
                </a:ln>
                <a:solidFill>
                  <a:srgbClr val="FFFFFF"/>
                </a:solidFill>
                <a:effectLst/>
                <a:latin typeface="Roboto Condensed" panose="02000000000000000000" pitchFamily="2" charset="0"/>
              </a:rPr>
              <a:t>Voted</a:t>
            </a:r>
            <a:endParaRPr kumimoji="0" lang="en-US" altLang="en-US" sz="1200" b="0" i="0" u="none" strike="noStrike" cap="none" normalizeH="0" baseline="0" dirty="0">
              <a:ln>
                <a:noFill/>
              </a:ln>
              <a:solidFill>
                <a:srgbClr val="505050"/>
              </a:solidFill>
              <a:effectLst/>
              <a:latin typeface="Roboto Condensed"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2" name="Picture 2">
            <a:extLst>
              <a:ext uri="{FF2B5EF4-FFF2-40B4-BE49-F238E27FC236}">
                <a16:creationId xmlns:a16="http://schemas.microsoft.com/office/drawing/2014/main" id="{2A1CE88D-A176-6A61-C07B-F8BD3D2D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330" y="2883915"/>
            <a:ext cx="5490841" cy="144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32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A17CA3-558B-A751-AFAF-CF76C62D3F78}"/>
              </a:ext>
            </a:extLst>
          </p:cNvPr>
          <p:cNvSpPr txBox="1"/>
          <p:nvPr/>
        </p:nvSpPr>
        <p:spPr>
          <a:xfrm>
            <a:off x="960120" y="521208"/>
            <a:ext cx="9738360" cy="2031325"/>
          </a:xfrm>
          <a:prstGeom prst="rect">
            <a:avLst/>
          </a:prstGeom>
          <a:noFill/>
        </p:spPr>
        <p:txBody>
          <a:bodyPr wrap="square">
            <a:spAutoFit/>
          </a:bodyPr>
          <a:lstStyle/>
          <a:p>
            <a:r>
              <a:rPr lang="en-IN" sz="1400" dirty="0"/>
              <a:t>You have an Azure subscription. You enable Azure Active Directory (Azure AD) Privileged Identity Management (PIM). Your company</a:t>
            </a:r>
            <a:r>
              <a:rPr lang="he-IL" sz="1400" dirty="0"/>
              <a:t>ג</a:t>
            </a:r>
            <a:r>
              <a:rPr lang="en-IN" sz="1400" dirty="0"/>
              <a:t>TM€s security policy for administrator accounts has the following conditions: </a:t>
            </a:r>
          </a:p>
          <a:p>
            <a:r>
              <a:rPr lang="en-IN" sz="1400" dirty="0"/>
              <a:t>✑The accounts must use multi-factor authentication (MFA). </a:t>
            </a:r>
          </a:p>
          <a:p>
            <a:r>
              <a:rPr lang="en-IN" sz="1400" dirty="0"/>
              <a:t>✑The accounts must use 20-character complex passwords. </a:t>
            </a:r>
          </a:p>
          <a:p>
            <a:r>
              <a:rPr lang="en-IN" sz="1400" dirty="0"/>
              <a:t>✑The passwords must be changed every 180 days. </a:t>
            </a:r>
          </a:p>
          <a:p>
            <a:r>
              <a:rPr lang="en-IN" sz="1400" dirty="0"/>
              <a:t>✑The accounts must be managed by using PIM. You receive multiple alerts about administrators who have not changed their password during the last 90 days. You need to minimize the number of generated alerts. Which PIM alert should you modify? </a:t>
            </a:r>
          </a:p>
          <a:p>
            <a:endParaRPr lang="en-IN" sz="1400" dirty="0"/>
          </a:p>
          <a:p>
            <a:r>
              <a:rPr lang="en-IN" sz="1400" dirty="0"/>
              <a:t>- Potential stale accounts in a privileged role</a:t>
            </a:r>
          </a:p>
        </p:txBody>
      </p:sp>
      <p:pic>
        <p:nvPicPr>
          <p:cNvPr id="26626" name="Picture 2" descr="Security alerts for Azure AD roles in PIM - Azure AD - Microsoft Entra |  Microsoft Learn">
            <a:extLst>
              <a:ext uri="{FF2B5EF4-FFF2-40B4-BE49-F238E27FC236}">
                <a16:creationId xmlns:a16="http://schemas.microsoft.com/office/drawing/2014/main" id="{ECACBD79-7FDB-8662-BEA0-281F3A66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12" y="2471809"/>
            <a:ext cx="8741664" cy="401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40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3C4D0-50A7-8A2D-1D95-6AE31F70CDA2}"/>
              </a:ext>
            </a:extLst>
          </p:cNvPr>
          <p:cNvSpPr txBox="1"/>
          <p:nvPr/>
        </p:nvSpPr>
        <p:spPr>
          <a:xfrm>
            <a:off x="769619" y="270963"/>
            <a:ext cx="10521695" cy="2031325"/>
          </a:xfrm>
          <a:prstGeom prst="rect">
            <a:avLst/>
          </a:prstGeom>
          <a:noFill/>
        </p:spPr>
        <p:txBody>
          <a:bodyPr wrap="square">
            <a:spAutoFit/>
          </a:bodyPr>
          <a:lstStyle/>
          <a:p>
            <a:pPr algn="just"/>
            <a:r>
              <a:rPr lang="en-US" dirty="0"/>
              <a:t>Your network contains an on-premises Active Directory domain named adatum.com that syncs to Azure Active Directory (Azure AD). Azure AD Connect is installed on a domain member server named Server1. You need to ensure that a domain administrator for the adatum.com domain can modify the synchronization options. The solution must use the principle of least privilege. Which Azure AD role should you assign to the domain administrator?</a:t>
            </a:r>
          </a:p>
          <a:p>
            <a:endParaRPr lang="en-US" dirty="0"/>
          </a:p>
          <a:p>
            <a:r>
              <a:rPr lang="en-US" dirty="0"/>
              <a:t>- Global administrator</a:t>
            </a:r>
            <a:endParaRPr lang="en-IN" dirty="0"/>
          </a:p>
        </p:txBody>
      </p:sp>
      <p:pic>
        <p:nvPicPr>
          <p:cNvPr id="27650" name="Picture 2" descr="Elevate access to manage all Azure subscriptions and management groups |  Microsoft Learn">
            <a:extLst>
              <a:ext uri="{FF2B5EF4-FFF2-40B4-BE49-F238E27FC236}">
                <a16:creationId xmlns:a16="http://schemas.microsoft.com/office/drawing/2014/main" id="{B50443C2-D8A1-55E8-C8B3-C0E168149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46" y="2302288"/>
            <a:ext cx="4762500" cy="432435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Elevate access to manage all Azure subscriptions and management groups |  Microsoft Learn">
            <a:extLst>
              <a:ext uri="{FF2B5EF4-FFF2-40B4-BE49-F238E27FC236}">
                <a16:creationId xmlns:a16="http://schemas.microsoft.com/office/drawing/2014/main" id="{7E3F25E2-7224-25B8-4F74-CEE29A070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268" y="1742408"/>
            <a:ext cx="6032047" cy="337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661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4CFBEDA-F653-0D2D-F406-D14E23CC7728}"/>
              </a:ext>
            </a:extLst>
          </p:cNvPr>
          <p:cNvSpPr>
            <a:spLocks noChangeArrowheads="1"/>
          </p:cNvSpPr>
          <p:nvPr/>
        </p:nvSpPr>
        <p:spPr bwMode="auto">
          <a:xfrm>
            <a:off x="438912" y="1508186"/>
            <a:ext cx="11331628" cy="358559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05050"/>
                </a:solidFill>
                <a:effectLst/>
                <a:latin typeface="Roboto Condensed" panose="02000000000000000000" pitchFamily="2" charset="0"/>
              </a:rPr>
              <a:t>You have an Azure subscription that contains the users shown in the following table.</a:t>
            </a:r>
            <a:br>
              <a:rPr kumimoji="0" lang="en-US" altLang="en-US" sz="1200" b="0" i="0" u="none" strike="noStrike" cap="none" normalizeH="0" baseline="0" dirty="0">
                <a:ln>
                  <a:noFill/>
                </a:ln>
                <a:solidFill>
                  <a:srgbClr val="505050"/>
                </a:solidFill>
                <a:effectLst/>
                <a:latin typeface="Roboto Condensed" panose="02000000000000000000" pitchFamily="2" charset="0"/>
              </a:rPr>
            </a:br>
            <a:r>
              <a:rPr kumimoji="0" lang="en-US" altLang="en-US" sz="1200" b="0" i="0" u="none" strike="noStrike" cap="none" normalizeH="0" baseline="0" dirty="0">
                <a:ln>
                  <a:noFill/>
                </a:ln>
                <a:solidFill>
                  <a:srgbClr val="505050"/>
                </a:solidFill>
                <a:effectLst/>
                <a:latin typeface="Roboto Condensed" panose="02000000000000000000" pitchFamily="2" charset="0"/>
              </a:rPr>
              <a:t>  </a:t>
            </a:r>
            <a:r>
              <a:rPr kumimoji="0" lang="en-US" altLang="en-US" sz="8100" b="0" i="0" u="none" strike="noStrike" cap="none" normalizeH="0" baseline="0" dirty="0">
                <a:ln>
                  <a:noFill/>
                </a:ln>
                <a:solidFill>
                  <a:srgbClr val="505050"/>
                </a:solidFill>
                <a:effectLst/>
                <a:latin typeface="Roboto Condensed" panose="02000000000000000000" pitchFamily="2" charset="0"/>
              </a:rPr>
              <a:t>                          </a:t>
            </a:r>
            <a:br>
              <a:rPr kumimoji="0" lang="en-US" altLang="en-US" sz="12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Which users can enable Azure AD Privileged Identity Management (PIM)?</a:t>
            </a:r>
            <a:br>
              <a:rPr kumimoji="0" lang="en-US" altLang="en-US" sz="1400" b="0" i="0" u="none" strike="noStrike" cap="none" normalizeH="0" baseline="0" dirty="0">
                <a:ln>
                  <a:noFill/>
                </a:ln>
                <a:solidFill>
                  <a:srgbClr val="505050"/>
                </a:solidFill>
                <a:effectLst/>
                <a:latin typeface="Roboto Condensed" panose="02000000000000000000" pitchFamily="2" charset="0"/>
              </a:rPr>
            </a:b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505050"/>
                </a:solidFill>
                <a:effectLst/>
                <a:latin typeface="Roboto Condensed" panose="02000000000000000000" pitchFamily="2" charset="0"/>
              </a:rPr>
              <a:t>- User2 and User3 only </a:t>
            </a:r>
            <a:r>
              <a:rPr kumimoji="0" lang="en-US" altLang="en-US" sz="1400" b="1" i="0" u="none" strike="noStrike" cap="none" normalizeH="0" baseline="0" dirty="0">
                <a:ln>
                  <a:noFill/>
                </a:ln>
                <a:solidFill>
                  <a:srgbClr val="FFFFFF"/>
                </a:solidFill>
                <a:effectLst/>
                <a:latin typeface="Roboto Condensed" panose="02000000000000000000" pitchFamily="2" charset="0"/>
              </a:rPr>
              <a:t>Most Voted</a:t>
            </a:r>
            <a:endParaRPr kumimoji="0" lang="en-US" altLang="en-US" sz="1400" b="0" i="0" u="none" strike="noStrike" cap="none" normalizeH="0" baseline="0" dirty="0">
              <a:ln>
                <a:noFill/>
              </a:ln>
              <a:solidFill>
                <a:srgbClr val="505050"/>
              </a:solidFill>
              <a:effectLst/>
              <a:latin typeface="Roboto Condensed" panose="02000000000000000000" pitchFamily="2" charset="0"/>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FFFFFF"/>
              </a:solidFill>
              <a:effectLst/>
              <a:latin typeface="Roboto Condensed" panose="02000000000000000000" pitchFamily="2" charset="0"/>
              <a:hlinkClick r:id="rId2"/>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505050"/>
                </a:solidFill>
                <a:effectLst/>
                <a:latin typeface="Roboto Condensed" panose="02000000000000000000" pitchFamily="2" charset="0"/>
              </a:rPr>
              <a:t>Note:</a:t>
            </a:r>
            <a:r>
              <a:rPr kumimoji="0" lang="en-US" altLang="en-US" sz="1400" b="0" i="0" u="none" strike="noStrike" cap="none" normalizeH="0" baseline="0" dirty="0">
                <a:ln>
                  <a:noFill/>
                </a:ln>
                <a:solidFill>
                  <a:srgbClr val="505050"/>
                </a:solidFill>
                <a:effectLst/>
                <a:latin typeface="Roboto Condensed" panose="02000000000000000000" pitchFamily="2" charset="0"/>
              </a:rPr>
              <a:t> </a:t>
            </a: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For Azure AD roles in PIM, only a user who is in the Privileged Role Administrator or Global Administrator role can manage assignments for other administrators.</a:t>
            </a:r>
            <a:br>
              <a:rPr kumimoji="0" lang="en-US" altLang="en-US" sz="1400" b="0" i="0" u="none" strike="noStrike" cap="none" normalizeH="0" baseline="0" dirty="0">
                <a:ln>
                  <a:noFill/>
                </a:ln>
                <a:solidFill>
                  <a:srgbClr val="505050"/>
                </a:solidFill>
                <a:effectLst/>
                <a:latin typeface="Roboto Condensed" panose="02000000000000000000" pitchFamily="2" charset="0"/>
              </a:rPr>
            </a:br>
            <a:r>
              <a:rPr kumimoji="0" lang="en-US" altLang="en-US" sz="1400" b="0" i="0" u="none" strike="noStrike" cap="none" normalizeH="0" baseline="0" dirty="0">
                <a:ln>
                  <a:noFill/>
                </a:ln>
                <a:solidFill>
                  <a:srgbClr val="505050"/>
                </a:solidFill>
                <a:effectLst/>
                <a:latin typeface="Roboto Condensed" panose="02000000000000000000" pitchFamily="2" charset="0"/>
              </a:rPr>
              <a:t>Global Administrators, Security Administrators, Global Readers, and Security Readers can also view assignments to Azure AD roles in PIM.</a:t>
            </a:r>
          </a:p>
          <a:p>
            <a:pPr marL="0" marR="0" lvl="0" indent="0" algn="l" defTabSz="914400" rtl="0" eaLnBrk="0" fontAlgn="ctr" latinLnBrk="0" hangingPunct="0">
              <a:lnSpc>
                <a:spcPct val="100000"/>
              </a:lnSpc>
              <a:spcBef>
                <a:spcPct val="0"/>
              </a:spcBef>
              <a:spcAft>
                <a:spcPct val="0"/>
              </a:spcAft>
              <a:buClrTx/>
              <a:buSzTx/>
              <a:buFontTx/>
              <a:buNone/>
              <a:tabLst/>
            </a:pPr>
            <a:endParaRPr lang="en-US" altLang="en-US" sz="1400" dirty="0">
              <a:solidFill>
                <a:srgbClr val="505050"/>
              </a:solidFill>
              <a:latin typeface="Roboto Condensed" panose="02000000000000000000" pitchFamily="2" charset="0"/>
            </a:endParaRPr>
          </a:p>
          <a:p>
            <a:pPr marL="0" marR="0" lvl="0" indent="0" algn="l" defTabSz="914400" rtl="0" eaLnBrk="0" fontAlgn="ctr" latinLnBrk="0" hangingPunct="0">
              <a:lnSpc>
                <a:spcPct val="100000"/>
              </a:lnSpc>
              <a:spcBef>
                <a:spcPct val="0"/>
              </a:spcBef>
              <a:spcAft>
                <a:spcPct val="0"/>
              </a:spcAft>
              <a:buClrTx/>
              <a:buSzTx/>
              <a:buFontTx/>
              <a:buNone/>
              <a:tabLst/>
            </a:pPr>
            <a:r>
              <a:rPr lang="en-US" sz="1400" b="0" i="0" dirty="0">
                <a:solidFill>
                  <a:srgbClr val="202124"/>
                </a:solidFill>
                <a:effectLst/>
                <a:latin typeface="arial" panose="020B0604020202020204" pitchFamily="34" charset="0"/>
              </a:rPr>
              <a:t> Authentication Administrators role can </a:t>
            </a:r>
            <a:r>
              <a:rPr lang="en-US" sz="1400" b="1" i="0" dirty="0">
                <a:solidFill>
                  <a:srgbClr val="202124"/>
                </a:solidFill>
                <a:effectLst/>
                <a:latin typeface="arial" panose="020B0604020202020204" pitchFamily="34" charset="0"/>
              </a:rPr>
              <a:t>manage authentication process for end-user</a:t>
            </a:r>
            <a:r>
              <a:rPr lang="en-US" sz="1400" b="0" i="0" dirty="0">
                <a:solidFill>
                  <a:srgbClr val="202124"/>
                </a:solidFill>
                <a:effectLst/>
                <a:latin typeface="arial" panose="020B0604020202020204" pitchFamily="34" charset="0"/>
              </a:rPr>
              <a:t>, like manage multi-factor authentication (MFA) </a:t>
            </a:r>
          </a:p>
          <a:p>
            <a:pPr marL="0" marR="0" lvl="0" indent="0" algn="l" defTabSz="914400" rtl="0" eaLnBrk="0" fontAlgn="ctr" latinLnBrk="0" hangingPunct="0">
              <a:lnSpc>
                <a:spcPct val="100000"/>
              </a:lnSpc>
              <a:spcBef>
                <a:spcPct val="0"/>
              </a:spcBef>
              <a:spcAft>
                <a:spcPct val="0"/>
              </a:spcAft>
              <a:buClrTx/>
              <a:buSzTx/>
              <a:buFontTx/>
              <a:buNone/>
              <a:tabLst/>
            </a:pPr>
            <a:r>
              <a:rPr lang="en-US" sz="1400" b="0" i="0" dirty="0">
                <a:solidFill>
                  <a:srgbClr val="202124"/>
                </a:solidFill>
                <a:effectLst/>
                <a:latin typeface="arial" panose="020B0604020202020204" pitchFamily="34" charset="0"/>
              </a:rPr>
              <a:t>requirements for end-users (from activating to revoke the 'remembering device')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28674" name="Picture 2">
            <a:extLst>
              <a:ext uri="{FF2B5EF4-FFF2-40B4-BE49-F238E27FC236}">
                <a16:creationId xmlns:a16="http://schemas.microsoft.com/office/drawing/2014/main" id="{65601AF2-7F47-4F33-A2E9-CFF9184AE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2" y="1872996"/>
            <a:ext cx="5934075"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74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052038-5B7A-8BAC-31AC-FD3FBDBB82C0}"/>
              </a:ext>
            </a:extLst>
          </p:cNvPr>
          <p:cNvSpPr txBox="1"/>
          <p:nvPr/>
        </p:nvSpPr>
        <p:spPr>
          <a:xfrm>
            <a:off x="1207008" y="195132"/>
            <a:ext cx="9528048" cy="2308324"/>
          </a:xfrm>
          <a:prstGeom prst="rect">
            <a:avLst/>
          </a:prstGeom>
          <a:noFill/>
        </p:spPr>
        <p:txBody>
          <a:bodyPr wrap="square">
            <a:spAutoFit/>
          </a:bodyPr>
          <a:lstStyle/>
          <a:p>
            <a:pPr algn="just"/>
            <a:r>
              <a:rPr lang="en-US" dirty="0"/>
              <a:t>You have an Azure subscription. You plan to create a custom role-based access control (RBAC) role that will provide permission to read the Azure Storage account. Which property of the RBAC role definition should you configure?</a:t>
            </a:r>
          </a:p>
          <a:p>
            <a:endParaRPr lang="en-US" dirty="0"/>
          </a:p>
          <a:p>
            <a:r>
              <a:rPr lang="en-US" dirty="0"/>
              <a:t>-Action</a:t>
            </a:r>
          </a:p>
          <a:p>
            <a:endParaRPr lang="en-US" dirty="0"/>
          </a:p>
          <a:p>
            <a:endParaRPr lang="en-US" dirty="0"/>
          </a:p>
          <a:p>
            <a:endParaRPr lang="en-IN" dirty="0"/>
          </a:p>
        </p:txBody>
      </p:sp>
      <p:pic>
        <p:nvPicPr>
          <p:cNvPr id="29698" name="Picture 2" descr="Authorization using Role-Based Access Control | Confluent Documentation">
            <a:extLst>
              <a:ext uri="{FF2B5EF4-FFF2-40B4-BE49-F238E27FC236}">
                <a16:creationId xmlns:a16="http://schemas.microsoft.com/office/drawing/2014/main" id="{4430914C-EE1D-18BF-A92A-B3BF3B872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08" y="3364992"/>
            <a:ext cx="3553651" cy="349300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What is Azure role-based access control (Azure RBAC)? | Microsoft Learn">
            <a:extLst>
              <a:ext uri="{FF2B5EF4-FFF2-40B4-BE49-F238E27FC236}">
                <a16:creationId xmlns:a16="http://schemas.microsoft.com/office/drawing/2014/main" id="{E5152453-57D6-245A-8FEC-A3D46F0E9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790" y="3825145"/>
            <a:ext cx="33337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What is Azure role-based access control (Azure RBAC)? | Microsoft Learn">
            <a:extLst>
              <a:ext uri="{FF2B5EF4-FFF2-40B4-BE49-F238E27FC236}">
                <a16:creationId xmlns:a16="http://schemas.microsoft.com/office/drawing/2014/main" id="{6D91E16C-C79B-4F95-5303-504DE1BEB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659" y="1050893"/>
            <a:ext cx="523875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EE9F96-C92A-AF8B-8AA8-AE99AEE6F3E1}"/>
              </a:ext>
            </a:extLst>
          </p:cNvPr>
          <p:cNvSpPr txBox="1"/>
          <p:nvPr/>
        </p:nvSpPr>
        <p:spPr>
          <a:xfrm>
            <a:off x="998982" y="346794"/>
            <a:ext cx="10613898" cy="1754326"/>
          </a:xfrm>
          <a:prstGeom prst="rect">
            <a:avLst/>
          </a:prstGeom>
          <a:noFill/>
        </p:spPr>
        <p:txBody>
          <a:bodyPr wrap="square">
            <a:spAutoFit/>
          </a:bodyPr>
          <a:lstStyle/>
          <a:p>
            <a:pPr algn="just"/>
            <a:r>
              <a:rPr lang="en-US" dirty="0"/>
              <a:t>You plan to implement an Azure function named Function1 that will create new storage accounts for containerized application instances. You need to grant Function1 the minimum required privileges to create the storage accounts. The solution must minimize administrative effort. What should you do? To answer, select the appropriate options in the answer area. </a:t>
            </a:r>
          </a:p>
          <a:p>
            <a:pPr algn="just"/>
            <a:endParaRPr lang="en-US" dirty="0"/>
          </a:p>
          <a:p>
            <a:pPr algn="just"/>
            <a:endParaRPr lang="en-IN" dirty="0"/>
          </a:p>
        </p:txBody>
      </p:sp>
      <p:pic>
        <p:nvPicPr>
          <p:cNvPr id="7" name="Picture 6">
            <a:extLst>
              <a:ext uri="{FF2B5EF4-FFF2-40B4-BE49-F238E27FC236}">
                <a16:creationId xmlns:a16="http://schemas.microsoft.com/office/drawing/2014/main" id="{0A4AA039-8555-BF90-649E-D33B3CDB8034}"/>
              </a:ext>
            </a:extLst>
          </p:cNvPr>
          <p:cNvPicPr>
            <a:picLocks noChangeAspect="1"/>
          </p:cNvPicPr>
          <p:nvPr/>
        </p:nvPicPr>
        <p:blipFill>
          <a:blip r:embed="rId2"/>
          <a:stretch>
            <a:fillRect/>
          </a:stretch>
        </p:blipFill>
        <p:spPr>
          <a:xfrm>
            <a:off x="531271" y="1448138"/>
            <a:ext cx="4898136" cy="2705239"/>
          </a:xfrm>
          <a:prstGeom prst="rect">
            <a:avLst/>
          </a:prstGeom>
        </p:spPr>
      </p:pic>
      <p:pic>
        <p:nvPicPr>
          <p:cNvPr id="9" name="Picture 8">
            <a:extLst>
              <a:ext uri="{FF2B5EF4-FFF2-40B4-BE49-F238E27FC236}">
                <a16:creationId xmlns:a16="http://schemas.microsoft.com/office/drawing/2014/main" id="{D7CC7C12-F731-150D-2056-46B0934E1A7F}"/>
              </a:ext>
            </a:extLst>
          </p:cNvPr>
          <p:cNvPicPr>
            <a:picLocks noChangeAspect="1"/>
          </p:cNvPicPr>
          <p:nvPr/>
        </p:nvPicPr>
        <p:blipFill>
          <a:blip r:embed="rId3"/>
          <a:stretch>
            <a:fillRect/>
          </a:stretch>
        </p:blipFill>
        <p:spPr>
          <a:xfrm>
            <a:off x="5559552" y="1362657"/>
            <a:ext cx="5888736" cy="4197911"/>
          </a:xfrm>
          <a:prstGeom prst="rect">
            <a:avLst/>
          </a:prstGeom>
        </p:spPr>
      </p:pic>
      <p:pic>
        <p:nvPicPr>
          <p:cNvPr id="30722" name="Picture 2" descr="Best practice recommendations for managed system identities - Microsoft  Entra | Microsoft Learn">
            <a:extLst>
              <a:ext uri="{FF2B5EF4-FFF2-40B4-BE49-F238E27FC236}">
                <a16:creationId xmlns:a16="http://schemas.microsoft.com/office/drawing/2014/main" id="{8502CA37-4239-5D09-CC2A-D7D10C630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90" y="4109181"/>
            <a:ext cx="4554689" cy="229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55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89CD8-C9A7-A612-C83A-8238AEE06542}"/>
              </a:ext>
            </a:extLst>
          </p:cNvPr>
          <p:cNvSpPr txBox="1"/>
          <p:nvPr/>
        </p:nvSpPr>
        <p:spPr>
          <a:xfrm>
            <a:off x="1253065" y="1584237"/>
            <a:ext cx="9448801" cy="923330"/>
          </a:xfrm>
          <a:prstGeom prst="rect">
            <a:avLst/>
          </a:prstGeom>
          <a:noFill/>
        </p:spPr>
        <p:txBody>
          <a:bodyPr wrap="square">
            <a:spAutoFit/>
          </a:bodyPr>
          <a:lstStyle/>
          <a:p>
            <a:pPr algn="just"/>
            <a:r>
              <a:rPr lang="en-US" dirty="0"/>
              <a:t>In the Reviewers section, select either one or more people to review all the users in scope. Or you can select to have the members review their own access. If the resource is a group, you can ask the group owners to review.</a:t>
            </a:r>
            <a:endParaRPr lang="en-IN" dirty="0"/>
          </a:p>
        </p:txBody>
      </p:sp>
      <p:pic>
        <p:nvPicPr>
          <p:cNvPr id="6146" name="Picture 2" descr="Exam AZ-500 topic 2 question 8 discussion - ExamTopics">
            <a:extLst>
              <a:ext uri="{FF2B5EF4-FFF2-40B4-BE49-F238E27FC236}">
                <a16:creationId xmlns:a16="http://schemas.microsoft.com/office/drawing/2014/main" id="{5017AC68-2189-3E53-0900-AF4E84D17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444" y="2683935"/>
            <a:ext cx="9474821" cy="183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836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7F56FB-C769-0049-65FF-7AA5007631B7}"/>
              </a:ext>
            </a:extLst>
          </p:cNvPr>
          <p:cNvSpPr txBox="1"/>
          <p:nvPr/>
        </p:nvSpPr>
        <p:spPr>
          <a:xfrm>
            <a:off x="1300734" y="1720840"/>
            <a:ext cx="2612898" cy="3416320"/>
          </a:xfrm>
          <a:prstGeom prst="rect">
            <a:avLst/>
          </a:prstGeom>
          <a:noFill/>
        </p:spPr>
        <p:txBody>
          <a:bodyPr wrap="square">
            <a:spAutoFit/>
          </a:bodyPr>
          <a:lstStyle/>
          <a:p>
            <a:pPr algn="just"/>
            <a:r>
              <a:rPr lang="en-US" dirty="0"/>
              <a:t>You have an Azure subscription that is linked to an Azure Active Directory (Azure AD) tenant. From the Azure portal, you register an enterprise application. Which additional resource will be created in Azure AD? </a:t>
            </a:r>
          </a:p>
          <a:p>
            <a:pPr algn="just"/>
            <a:endParaRPr lang="en-US" dirty="0"/>
          </a:p>
          <a:p>
            <a:pPr algn="just"/>
            <a:r>
              <a:rPr lang="en-US" b="1" dirty="0"/>
              <a:t>- a service principal</a:t>
            </a:r>
            <a:endParaRPr lang="en-IN" b="1" dirty="0"/>
          </a:p>
        </p:txBody>
      </p:sp>
      <p:sp>
        <p:nvSpPr>
          <p:cNvPr id="8" name="AutoShape 8" descr="Relationship between app object and service principal object">
            <a:extLst>
              <a:ext uri="{FF2B5EF4-FFF2-40B4-BE49-F238E27FC236}">
                <a16:creationId xmlns:a16="http://schemas.microsoft.com/office/drawing/2014/main" id="{A4BEBA2B-FB8B-FB04-FE66-8920DD6385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61ECF5E1-F079-FE0E-D565-96CC5F9BE632}"/>
              </a:ext>
            </a:extLst>
          </p:cNvPr>
          <p:cNvPicPr>
            <a:picLocks noChangeAspect="1"/>
          </p:cNvPicPr>
          <p:nvPr/>
        </p:nvPicPr>
        <p:blipFill>
          <a:blip r:embed="rId2"/>
          <a:stretch>
            <a:fillRect/>
          </a:stretch>
        </p:blipFill>
        <p:spPr>
          <a:xfrm>
            <a:off x="4159989" y="1536215"/>
            <a:ext cx="6886725" cy="4440621"/>
          </a:xfrm>
          <a:prstGeom prst="rect">
            <a:avLst/>
          </a:prstGeom>
        </p:spPr>
      </p:pic>
    </p:spTree>
    <p:extLst>
      <p:ext uri="{BB962C8B-B14F-4D97-AF65-F5344CB8AC3E}">
        <p14:creationId xmlns:p14="http://schemas.microsoft.com/office/powerpoint/2010/main" val="2610090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7DFC9-1A76-1FC5-9ADD-6A36E267F0E3}"/>
              </a:ext>
            </a:extLst>
          </p:cNvPr>
          <p:cNvSpPr txBox="1"/>
          <p:nvPr/>
        </p:nvSpPr>
        <p:spPr>
          <a:xfrm>
            <a:off x="1271016" y="521405"/>
            <a:ext cx="9354312" cy="3970318"/>
          </a:xfrm>
          <a:prstGeom prst="rect">
            <a:avLst/>
          </a:prstGeom>
          <a:noFill/>
        </p:spPr>
        <p:txBody>
          <a:bodyPr wrap="square">
            <a:spAutoFit/>
          </a:bodyPr>
          <a:lstStyle/>
          <a:p>
            <a:pPr algn="just"/>
            <a:r>
              <a:rPr lang="en-US" b="1" i="0" dirty="0">
                <a:solidFill>
                  <a:srgbClr val="171717"/>
                </a:solidFill>
                <a:effectLst/>
                <a:latin typeface="Segoe UI" panose="020B0502040204020203" pitchFamily="34" charset="0"/>
              </a:rPr>
              <a:t>Global Administrator</a:t>
            </a:r>
          </a:p>
          <a:p>
            <a:pPr algn="just"/>
            <a:r>
              <a:rPr lang="en-US" b="0" i="0" dirty="0">
                <a:solidFill>
                  <a:srgbClr val="171717"/>
                </a:solidFill>
                <a:effectLst/>
                <a:latin typeface="Segoe UI" panose="020B0502040204020203" pitchFamily="34" charset="0"/>
              </a:rPr>
              <a:t>Users with this role have access to all administrative features in Azure Active Directory, as well as services that use Azure Active Directory identities like the Microsoft 365 Defender portal, the Microsoft Purview compliance portal, Exchange Online, SharePoint Online, and Skype for Business Online. Furthermore, Global Administrators can </a:t>
            </a:r>
            <a:r>
              <a:rPr lang="en-US" b="0" i="0" u="none" strike="noStrike" dirty="0">
                <a:solidFill>
                  <a:srgbClr val="171717"/>
                </a:solidFill>
                <a:effectLst/>
                <a:latin typeface="Segoe UI" panose="020B0502040204020203" pitchFamily="34" charset="0"/>
              </a:rPr>
              <a:t>elevate their access</a:t>
            </a:r>
            <a:r>
              <a:rPr lang="en-US" b="0" i="0" dirty="0">
                <a:solidFill>
                  <a:srgbClr val="171717"/>
                </a:solidFill>
                <a:effectLst/>
                <a:latin typeface="Segoe UI" panose="020B0502040204020203" pitchFamily="34" charset="0"/>
              </a:rPr>
              <a:t> to manage all Azure subscriptions and management groups. This allows Global Administrators to get full access to all Azure resources using the respective Azure AD Tenant. The person who signs up for the Azure AD organization becomes a Global Administrator. There can be more than one Global Administrator at your company. Global Administrators can reset the password for any user and all other administrators.</a:t>
            </a:r>
          </a:p>
          <a:p>
            <a:pPr algn="just"/>
            <a:r>
              <a:rPr lang="en-US" b="1" i="0" dirty="0">
                <a:solidFill>
                  <a:srgbClr val="171717"/>
                </a:solidFill>
                <a:effectLst/>
                <a:latin typeface="Segoe UI" panose="020B0502040204020203" pitchFamily="34" charset="0"/>
              </a:rPr>
              <a:t> Note</a:t>
            </a:r>
          </a:p>
          <a:p>
            <a:pPr algn="just"/>
            <a:r>
              <a:rPr lang="en-US" b="0" i="0" dirty="0">
                <a:solidFill>
                  <a:srgbClr val="171717"/>
                </a:solidFill>
                <a:effectLst/>
                <a:latin typeface="Segoe UI" panose="020B0502040204020203" pitchFamily="34" charset="0"/>
              </a:rPr>
              <a:t>As a best practice, Microsoft recommends that you assign the Global Administrator role to fewer than five people in your organization.</a:t>
            </a:r>
          </a:p>
          <a:p>
            <a:pPr algn="just"/>
            <a:endParaRPr lang="en-US"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566795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E471FA-4E0B-CED0-261F-3E6A307A8CC2}"/>
              </a:ext>
            </a:extLst>
          </p:cNvPr>
          <p:cNvSpPr txBox="1"/>
          <p:nvPr/>
        </p:nvSpPr>
        <p:spPr>
          <a:xfrm>
            <a:off x="640080" y="644527"/>
            <a:ext cx="5971032" cy="5355312"/>
          </a:xfrm>
          <a:prstGeom prst="rect">
            <a:avLst/>
          </a:prstGeom>
          <a:noFill/>
        </p:spPr>
        <p:txBody>
          <a:bodyPr wrap="square">
            <a:spAutoFit/>
          </a:bodyPr>
          <a:lstStyle/>
          <a:p>
            <a:pPr algn="just"/>
            <a:r>
              <a:rPr lang="en-US" dirty="0"/>
              <a:t>You have an Azure subscription that uses Azure Active Directory (Azure AD) Privileged Identity Management (PIM). A PIM user that is assigned the User Access Administrator role reports receiving an authorization error when performing a role assignment or viewing the list of assignments. You need to resolve the issue by ensuring that the PIM service principal has the correct permissions for the subscription. The solution must use the principle of least privilege. Which role should you assign to the PIM service principle.</a:t>
            </a:r>
          </a:p>
          <a:p>
            <a:pPr algn="just"/>
            <a:endParaRPr lang="en-US" dirty="0"/>
          </a:p>
          <a:p>
            <a:pPr algn="just"/>
            <a:r>
              <a:rPr lang="en-US" b="1" dirty="0"/>
              <a:t>- User Access Administrator</a:t>
            </a:r>
          </a:p>
          <a:p>
            <a:pPr algn="just"/>
            <a:endParaRPr lang="en-US" dirty="0"/>
          </a:p>
          <a:p>
            <a:pPr algn="just"/>
            <a:r>
              <a:rPr lang="en-US" b="1" i="0" dirty="0">
                <a:solidFill>
                  <a:srgbClr val="202124"/>
                </a:solidFill>
                <a:effectLst/>
                <a:latin typeface="arial" panose="020B0604020202020204" pitchFamily="34" charset="0"/>
              </a:rPr>
              <a:t>User Access Administrator </a:t>
            </a:r>
          </a:p>
          <a:p>
            <a:pPr algn="just"/>
            <a:r>
              <a:rPr lang="en-US" b="1" dirty="0">
                <a:solidFill>
                  <a:srgbClr val="202124"/>
                </a:solidFill>
                <a:latin typeface="arial" panose="020B0604020202020204" pitchFamily="34" charset="0"/>
              </a:rPr>
              <a:t>- R</a:t>
            </a:r>
            <a:r>
              <a:rPr lang="en-US" b="1" i="0" dirty="0">
                <a:solidFill>
                  <a:srgbClr val="202124"/>
                </a:solidFill>
                <a:effectLst/>
                <a:latin typeface="arial" panose="020B0604020202020204" pitchFamily="34" charset="0"/>
              </a:rPr>
              <a:t>ole</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enables the user to grant other users access to Azure resources</a:t>
            </a:r>
            <a:r>
              <a:rPr lang="en-US" b="0" i="0" dirty="0">
                <a:solidFill>
                  <a:srgbClr val="202124"/>
                </a:solidFill>
                <a:effectLst/>
                <a:latin typeface="arial" panose="020B0604020202020204" pitchFamily="34" charset="0"/>
              </a:rPr>
              <a:t>. This switch can be helpful to regain access to a subscription. For more information, see Elevate access to manage all Azure subscriptions and management groups</a:t>
            </a:r>
            <a:endParaRPr lang="en-US" b="0" i="0" dirty="0">
              <a:solidFill>
                <a:srgbClr val="171717"/>
              </a:solidFill>
              <a:effectLst/>
              <a:latin typeface="Segoe UI" panose="020B0502040204020203" pitchFamily="34" charset="0"/>
            </a:endParaRPr>
          </a:p>
          <a:p>
            <a:pPr algn="just"/>
            <a:endParaRPr lang="en-IN" dirty="0"/>
          </a:p>
        </p:txBody>
      </p:sp>
      <p:pic>
        <p:nvPicPr>
          <p:cNvPr id="32770" name="Picture 2" descr="Onboarding : Azure Access Management | Multi Cloud Solutions">
            <a:extLst>
              <a:ext uri="{FF2B5EF4-FFF2-40B4-BE49-F238E27FC236}">
                <a16:creationId xmlns:a16="http://schemas.microsoft.com/office/drawing/2014/main" id="{1CEECB49-0AF8-79C2-85C1-A131CCF07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263" y="571375"/>
            <a:ext cx="5012105" cy="489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955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CCC19E-5E72-EC94-2378-6D5BD0522FEC}"/>
              </a:ext>
            </a:extLst>
          </p:cNvPr>
          <p:cNvSpPr txBox="1"/>
          <p:nvPr/>
        </p:nvSpPr>
        <p:spPr>
          <a:xfrm>
            <a:off x="248008" y="880467"/>
            <a:ext cx="5404104" cy="5355312"/>
          </a:xfrm>
          <a:prstGeom prst="rect">
            <a:avLst/>
          </a:prstGeom>
          <a:noFill/>
        </p:spPr>
        <p:txBody>
          <a:bodyPr wrap="square">
            <a:spAutoFit/>
          </a:bodyPr>
          <a:lstStyle/>
          <a:p>
            <a:pPr algn="just"/>
            <a:r>
              <a:rPr lang="en-US" dirty="0"/>
              <a:t>You have an Azure Active Directory (Azure AD) tenant that contains a user named Admin1. Admin1 is assigned the Application developer role. You purchase a cloud app named App1 and register App1 in Azure AD. Admin1 reports that the option to enable token encryption for App1 is unavailable. You need to ensure that Admin1 can enable token encryption for App1 in the Azure portal. What should you do?</a:t>
            </a:r>
          </a:p>
          <a:p>
            <a:pPr algn="just"/>
            <a:endParaRPr lang="en-US" dirty="0"/>
          </a:p>
          <a:p>
            <a:pPr marL="285750" indent="-285750" algn="just">
              <a:buFontTx/>
              <a:buChar char="-"/>
            </a:pPr>
            <a:r>
              <a:rPr lang="en-IN" dirty="0"/>
              <a:t>Add App1 as an enterprise application.</a:t>
            </a:r>
          </a:p>
          <a:p>
            <a:pPr marL="285750" indent="-285750" algn="just">
              <a:buFontTx/>
              <a:buChar char="-"/>
            </a:pPr>
            <a:endParaRPr lang="en-IN" dirty="0"/>
          </a:p>
          <a:p>
            <a:pPr algn="just"/>
            <a:r>
              <a:rPr lang="en-US" dirty="0"/>
              <a:t>Note: This is a tricky one because uploading a certificate is also required. However, the question states that the Token Encryption option is unavailable. This is because the app is not added as an enterprise application. When the app is added as an enterprise application, the Token Encryption option will be available. Then you can upload the certificate. </a:t>
            </a:r>
          </a:p>
          <a:p>
            <a:endParaRPr lang="en-IN" dirty="0"/>
          </a:p>
        </p:txBody>
      </p:sp>
      <p:pic>
        <p:nvPicPr>
          <p:cNvPr id="33794" name="Picture 2">
            <a:extLst>
              <a:ext uri="{FF2B5EF4-FFF2-40B4-BE49-F238E27FC236}">
                <a16:creationId xmlns:a16="http://schemas.microsoft.com/office/drawing/2014/main" id="{86D9CD26-6D0D-7609-2799-23D040AF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968" y="944475"/>
            <a:ext cx="6235468" cy="478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0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5AD7AD-D690-F0E2-57CD-B08022E41003}"/>
              </a:ext>
            </a:extLst>
          </p:cNvPr>
          <p:cNvSpPr txBox="1"/>
          <p:nvPr/>
        </p:nvSpPr>
        <p:spPr>
          <a:xfrm>
            <a:off x="960121" y="579412"/>
            <a:ext cx="10122408" cy="1200329"/>
          </a:xfrm>
          <a:prstGeom prst="rect">
            <a:avLst/>
          </a:prstGeom>
          <a:noFill/>
        </p:spPr>
        <p:txBody>
          <a:bodyPr wrap="square">
            <a:spAutoFit/>
          </a:bodyPr>
          <a:lstStyle/>
          <a:p>
            <a:pPr algn="just"/>
            <a:r>
              <a:rPr lang="en-US" dirty="0"/>
              <a:t>You plan to deploy an app that will modify the properties of Azure Active Directory (Azure AD) users by using Microsoft Graph. You need to ensure that the app can access Azure AD. What should you configure first? </a:t>
            </a:r>
          </a:p>
          <a:p>
            <a:pPr algn="just"/>
            <a:r>
              <a:rPr lang="en-US" dirty="0"/>
              <a:t>- an app registration</a:t>
            </a:r>
            <a:endParaRPr lang="en-IN" dirty="0"/>
          </a:p>
        </p:txBody>
      </p:sp>
      <p:pic>
        <p:nvPicPr>
          <p:cNvPr id="34820" name="Picture 4" descr="Azure App Registration.">
            <a:extLst>
              <a:ext uri="{FF2B5EF4-FFF2-40B4-BE49-F238E27FC236}">
                <a16:creationId xmlns:a16="http://schemas.microsoft.com/office/drawing/2014/main" id="{A9231662-1C01-1DFA-560B-D9850350B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94" y="1779741"/>
            <a:ext cx="6380972" cy="3286035"/>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New App registration page.">
            <a:extLst>
              <a:ext uri="{FF2B5EF4-FFF2-40B4-BE49-F238E27FC236}">
                <a16:creationId xmlns:a16="http://schemas.microsoft.com/office/drawing/2014/main" id="{A8408EE5-5C6D-74F7-58CA-C9A967113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139" y="1380744"/>
            <a:ext cx="4010829"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099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Managed identities | Microsoft Learn">
            <a:extLst>
              <a:ext uri="{FF2B5EF4-FFF2-40B4-BE49-F238E27FC236}">
                <a16:creationId xmlns:a16="http://schemas.microsoft.com/office/drawing/2014/main" id="{867BACC9-895D-0EFD-65F6-2CDB8B26C5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5844" name="Picture 4" descr="How Azure Managed Identity works explained. A special type of Enterprise  Application. - Seb8iaan.com">
            <a:extLst>
              <a:ext uri="{FF2B5EF4-FFF2-40B4-BE49-F238E27FC236}">
                <a16:creationId xmlns:a16="http://schemas.microsoft.com/office/drawing/2014/main" id="{C9B998F9-AAB9-D32C-51A5-22EB3A7B4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860" y="4444617"/>
            <a:ext cx="8001191" cy="207137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Managed identities | Microsoft Learn">
            <a:extLst>
              <a:ext uri="{FF2B5EF4-FFF2-40B4-BE49-F238E27FC236}">
                <a16:creationId xmlns:a16="http://schemas.microsoft.com/office/drawing/2014/main" id="{761EA417-CC84-E9E8-CFBB-FDAD3B92E8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5848" name="Picture 8" descr="What are Azure Managed Identities for Azure Resources? Understand and  Configure Managed Identities - YouTube">
            <a:extLst>
              <a:ext uri="{FF2B5EF4-FFF2-40B4-BE49-F238E27FC236}">
                <a16:creationId xmlns:a16="http://schemas.microsoft.com/office/drawing/2014/main" id="{583DFBD4-01D4-3FED-0EB4-1A1FD26484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96" t="-40568" r="-47671" b="-1139"/>
          <a:stretch/>
        </p:blipFill>
        <p:spPr bwMode="auto">
          <a:xfrm>
            <a:off x="292608" y="-1718715"/>
            <a:ext cx="13112496" cy="611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63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0DDA85-271E-D525-A656-A6EC265EFB05}"/>
              </a:ext>
            </a:extLst>
          </p:cNvPr>
          <p:cNvSpPr txBox="1"/>
          <p:nvPr/>
        </p:nvSpPr>
        <p:spPr>
          <a:xfrm>
            <a:off x="1684028" y="333245"/>
            <a:ext cx="8823941" cy="1754326"/>
          </a:xfrm>
          <a:prstGeom prst="rect">
            <a:avLst/>
          </a:prstGeom>
          <a:noFill/>
        </p:spPr>
        <p:txBody>
          <a:bodyPr wrap="square">
            <a:spAutoFit/>
          </a:bodyPr>
          <a:lstStyle/>
          <a:p>
            <a:pPr algn="just"/>
            <a:r>
              <a:rPr lang="en-US" sz="1500" dirty="0"/>
              <a:t>You have a Microsoft 365 tenant that uses an Azure Active Directory (Azure AD) tenant. The Azure AD tenant syncs to an on-premises Active Directory domain by using an instance of Azure AD Connect. You create a new Azure subscription. You discover that the synced on-premises user accounts cannot be assigned roles in the new subscription. You need to ensure that you can assign Azure and Microsoft 365 roles to the synced Azure AD user accounts. What should you do fist? </a:t>
            </a:r>
          </a:p>
          <a:p>
            <a:pPr marL="285750" indent="-285750" algn="just">
              <a:buFontTx/>
              <a:buChar char="-"/>
            </a:pPr>
            <a:r>
              <a:rPr lang="en-US" sz="1500" dirty="0"/>
              <a:t>Change the Azure AD tenant used by the new subscription. </a:t>
            </a:r>
          </a:p>
          <a:p>
            <a:pPr algn="just"/>
            <a:endParaRPr lang="en-US" dirty="0"/>
          </a:p>
        </p:txBody>
      </p:sp>
      <p:sp>
        <p:nvSpPr>
          <p:cNvPr id="4" name="AutoShape 2" descr="A screenshot a Contoso Enterprise Subscription page with Change Directory highlighted.">
            <a:extLst>
              <a:ext uri="{FF2B5EF4-FFF2-40B4-BE49-F238E27FC236}">
                <a16:creationId xmlns:a16="http://schemas.microsoft.com/office/drawing/2014/main" id="{9E7D167F-700E-8CD7-0A94-122A340F5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Change directory tenants with your individual VSS Azure subscriptions |  Microsoft Learn">
            <a:extLst>
              <a:ext uri="{FF2B5EF4-FFF2-40B4-BE49-F238E27FC236}">
                <a16:creationId xmlns:a16="http://schemas.microsoft.com/office/drawing/2014/main" id="{B16E416A-840A-84A3-29B8-52D923D3C39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6876" name="Picture 12" descr="Protecting Microsoft 365 from on-premises attacks - Microsoft Community Hub">
            <a:extLst>
              <a:ext uri="{FF2B5EF4-FFF2-40B4-BE49-F238E27FC236}">
                <a16:creationId xmlns:a16="http://schemas.microsoft.com/office/drawing/2014/main" id="{C07DC6D8-09B6-8BC5-1F1B-433E9C84A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470" y="1863009"/>
            <a:ext cx="8371450" cy="47623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D1E084-7FA8-F5F8-1B8F-E6FCA813545E}"/>
              </a:ext>
            </a:extLst>
          </p:cNvPr>
          <p:cNvSpPr txBox="1"/>
          <p:nvPr/>
        </p:nvSpPr>
        <p:spPr>
          <a:xfrm>
            <a:off x="255710" y="2971004"/>
            <a:ext cx="4185725" cy="646331"/>
          </a:xfrm>
          <a:prstGeom prst="rect">
            <a:avLst/>
          </a:prstGeom>
          <a:noFill/>
        </p:spPr>
        <p:txBody>
          <a:bodyPr wrap="square">
            <a:spAutoFit/>
          </a:bodyPr>
          <a:lstStyle/>
          <a:p>
            <a:r>
              <a:rPr lang="en-US" b="0" i="0" dirty="0">
                <a:solidFill>
                  <a:srgbClr val="333333"/>
                </a:solidFill>
                <a:effectLst/>
                <a:latin typeface="SegoeUI"/>
              </a:rPr>
              <a:t>Protecting Microsoft 365 from on-premises attacks</a:t>
            </a:r>
            <a:endParaRPr lang="en-IN" dirty="0"/>
          </a:p>
        </p:txBody>
      </p:sp>
    </p:spTree>
    <p:extLst>
      <p:ext uri="{BB962C8B-B14F-4D97-AF65-F5344CB8AC3E}">
        <p14:creationId xmlns:p14="http://schemas.microsoft.com/office/powerpoint/2010/main" val="3318063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as there been an update to MS Graph API Permissions? - Microsoft Q&amp;A">
            <a:extLst>
              <a:ext uri="{FF2B5EF4-FFF2-40B4-BE49-F238E27FC236}">
                <a16:creationId xmlns:a16="http://schemas.microsoft.com/office/drawing/2014/main" id="{1BA76506-58AD-D00C-6310-59E024F1D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88" y="3547872"/>
            <a:ext cx="8613204" cy="24656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75E1A5-C597-5C3F-A90D-12BE714C665E}"/>
              </a:ext>
            </a:extLst>
          </p:cNvPr>
          <p:cNvPicPr>
            <a:picLocks noChangeAspect="1"/>
          </p:cNvPicPr>
          <p:nvPr/>
        </p:nvPicPr>
        <p:blipFill>
          <a:blip r:embed="rId3"/>
          <a:stretch>
            <a:fillRect/>
          </a:stretch>
        </p:blipFill>
        <p:spPr>
          <a:xfrm>
            <a:off x="1609788" y="663133"/>
            <a:ext cx="8613204" cy="2721508"/>
          </a:xfrm>
          <a:prstGeom prst="rect">
            <a:avLst/>
          </a:prstGeom>
        </p:spPr>
      </p:pic>
    </p:spTree>
    <p:extLst>
      <p:ext uri="{BB962C8B-B14F-4D97-AF65-F5344CB8AC3E}">
        <p14:creationId xmlns:p14="http://schemas.microsoft.com/office/powerpoint/2010/main" val="480736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ECDEE-B689-AEF3-7F04-A02D93B0C10F}"/>
              </a:ext>
            </a:extLst>
          </p:cNvPr>
          <p:cNvSpPr txBox="1"/>
          <p:nvPr/>
        </p:nvSpPr>
        <p:spPr>
          <a:xfrm>
            <a:off x="996696" y="419946"/>
            <a:ext cx="9930384" cy="1200329"/>
          </a:xfrm>
          <a:prstGeom prst="rect">
            <a:avLst/>
          </a:prstGeom>
          <a:noFill/>
        </p:spPr>
        <p:txBody>
          <a:bodyPr wrap="square">
            <a:spAutoFit/>
          </a:bodyPr>
          <a:lstStyle/>
          <a:p>
            <a:pPr algn="just"/>
            <a:r>
              <a:rPr lang="en-US" b="0" i="0" dirty="0">
                <a:solidFill>
                  <a:srgbClr val="666666"/>
                </a:solidFill>
                <a:effectLst/>
                <a:latin typeface="Roboto" panose="02000000000000000000" pitchFamily="2" charset="0"/>
              </a:rPr>
              <a:t>An Azure Management group is</a:t>
            </a:r>
            <a:r>
              <a:rPr lang="en-US" b="1" i="0" dirty="0">
                <a:solidFill>
                  <a:srgbClr val="666666"/>
                </a:solidFill>
                <a:effectLst/>
                <a:latin typeface="Roboto" panose="02000000000000000000" pitchFamily="2" charset="0"/>
              </a:rPr>
              <a:t> logical containers</a:t>
            </a:r>
            <a:r>
              <a:rPr lang="en-US" b="0" i="0" dirty="0">
                <a:solidFill>
                  <a:srgbClr val="666666"/>
                </a:solidFill>
                <a:effectLst/>
                <a:latin typeface="Roboto" panose="02000000000000000000" pitchFamily="2" charset="0"/>
              </a:rPr>
              <a:t> that allow Azure Administrators to manage access, policy, and compliance across multiple Azure Subscriptions. Management groups allow you to build an Azure Subscription tree that can be used with several other Azure service, including Azure Policy and Azure Role Based Access Control.</a:t>
            </a:r>
            <a:endParaRPr lang="en-IN" dirty="0"/>
          </a:p>
        </p:txBody>
      </p:sp>
      <p:pic>
        <p:nvPicPr>
          <p:cNvPr id="38914" name="Picture 2" descr="See the source image">
            <a:extLst>
              <a:ext uri="{FF2B5EF4-FFF2-40B4-BE49-F238E27FC236}">
                <a16:creationId xmlns:a16="http://schemas.microsoft.com/office/drawing/2014/main" id="{DE265174-2235-0BF9-8ED0-F6EA5060C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856" y="1629418"/>
            <a:ext cx="9701784" cy="476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C2623-5B94-C4D1-5FF9-9D3BA004CBCD}"/>
              </a:ext>
            </a:extLst>
          </p:cNvPr>
          <p:cNvSpPr>
            <a:spLocks noGrp="1"/>
          </p:cNvSpPr>
          <p:nvPr>
            <p:ph idx="1"/>
          </p:nvPr>
        </p:nvSpPr>
        <p:spPr>
          <a:xfrm>
            <a:off x="2054352" y="5704152"/>
            <a:ext cx="9229344" cy="2016443"/>
          </a:xfrm>
        </p:spPr>
        <p:txBody>
          <a:bodyPr/>
          <a:lstStyle/>
          <a:p>
            <a:pPr marL="0" indent="0" algn="just">
              <a:buNone/>
            </a:pPr>
            <a:r>
              <a:rPr lang="en-US" dirty="0"/>
              <a:t>key vault needs to be in the same subscription and same region as the VM. </a:t>
            </a:r>
          </a:p>
          <a:p>
            <a:pPr marL="0" indent="0">
              <a:buNone/>
            </a:pPr>
            <a:endParaRPr lang="en-IN" dirty="0"/>
          </a:p>
        </p:txBody>
      </p:sp>
      <p:pic>
        <p:nvPicPr>
          <p:cNvPr id="39938" name="Picture 2" descr="See the source image">
            <a:extLst>
              <a:ext uri="{FF2B5EF4-FFF2-40B4-BE49-F238E27FC236}">
                <a16:creationId xmlns:a16="http://schemas.microsoft.com/office/drawing/2014/main" id="{424FF6AF-3792-0E36-DA52-EE33B5F3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260" y="411480"/>
            <a:ext cx="6507480" cy="517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90" name="Rectangle 718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1" name="Rectangle 718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92" name="Rectangle 718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82BC69-64C5-C11C-CFAD-500DB60CB1C3}"/>
              </a:ext>
            </a:extLst>
          </p:cNvPr>
          <p:cNvSpPr>
            <a:spLocks noGrp="1"/>
          </p:cNvSpPr>
          <p:nvPr>
            <p:ph idx="1"/>
          </p:nvPr>
        </p:nvSpPr>
        <p:spPr>
          <a:xfrm>
            <a:off x="778933" y="510047"/>
            <a:ext cx="10660211" cy="1645920"/>
          </a:xfrm>
        </p:spPr>
        <p:txBody>
          <a:bodyPr anchor="ctr">
            <a:normAutofit/>
          </a:bodyPr>
          <a:lstStyle/>
          <a:p>
            <a:pPr marL="0" indent="0">
              <a:buNone/>
            </a:pPr>
            <a:r>
              <a:rPr lang="en-US" sz="1700"/>
              <a:t>Your company recently created an Azure subscription. You have subsequently, been tasked with making sure that you are able to secure Azure AD roles by making use of Azure Active Directory (Azure AD) Privileged Identity Management (PIM). What action should you take FIRST? </a:t>
            </a:r>
          </a:p>
          <a:p>
            <a:pPr marL="0" indent="0">
              <a:buNone/>
            </a:pPr>
            <a:r>
              <a:rPr lang="en-US" sz="1700"/>
              <a:t>- You should consent to Azure Active Directory (Azure AD) Privileged Identity Management (PIM). </a:t>
            </a:r>
            <a:endParaRPr lang="en-IN" sz="1700"/>
          </a:p>
        </p:txBody>
      </p:sp>
      <p:pic>
        <p:nvPicPr>
          <p:cNvPr id="7176" name="Picture 8" descr="Authenticate from AKS cluster to Azure container registry in different AD  tenant - Azure Container Registry | Microsoft Learn">
            <a:extLst>
              <a:ext uri="{FF2B5EF4-FFF2-40B4-BE49-F238E27FC236}">
                <a16:creationId xmlns:a16="http://schemas.microsoft.com/office/drawing/2014/main" id="{CA3D72BB-F3FA-3CBD-2E2B-BCF22A63E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5038" y="2469104"/>
            <a:ext cx="3047923" cy="36393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ivileged access group diagram showing activating multiple roles at once">
            <a:extLst>
              <a:ext uri="{FF2B5EF4-FFF2-40B4-BE49-F238E27FC236}">
                <a16:creationId xmlns:a16="http://schemas.microsoft.com/office/drawing/2014/main" id="{4833D4F4-2166-B757-7602-18997CBFEB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7999" y="2830825"/>
            <a:ext cx="4787934" cy="28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560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F5F2E-1D74-5F9F-5BA0-3A9A64A16D1B}"/>
              </a:ext>
            </a:extLst>
          </p:cNvPr>
          <p:cNvSpPr>
            <a:spLocks noGrp="1"/>
          </p:cNvSpPr>
          <p:nvPr>
            <p:ph idx="1"/>
          </p:nvPr>
        </p:nvSpPr>
        <p:spPr>
          <a:xfrm>
            <a:off x="216866" y="52658"/>
            <a:ext cx="11042896" cy="4351338"/>
          </a:xfrm>
        </p:spPr>
        <p:txBody>
          <a:bodyPr/>
          <a:lstStyle/>
          <a:p>
            <a:pPr marL="0" indent="0">
              <a:buNone/>
            </a:pPr>
            <a:endParaRPr lang="en-IN" dirty="0"/>
          </a:p>
          <a:p>
            <a:pPr marL="0" indent="0" algn="just">
              <a:buNone/>
            </a:pPr>
            <a:r>
              <a:rPr lang="en-US" dirty="0"/>
              <a:t>Deploy AKS1 to meet the platform protection requirements. Which four actions should you perform in sequence?</a:t>
            </a:r>
          </a:p>
          <a:p>
            <a:pPr marL="0" indent="0" algn="just">
              <a:buNone/>
            </a:pPr>
            <a:r>
              <a:rPr lang="en-IN" b="0" i="0" u="sng" dirty="0">
                <a:solidFill>
                  <a:srgbClr val="0D6EFD"/>
                </a:solidFill>
                <a:effectLst/>
                <a:latin typeface="system-ui"/>
                <a:hlinkClick r:id="rId2" tooltip="https://docs.microsoft.com/en-us/azure/aks/azure-ad-integration"/>
              </a:rPr>
              <a:t>https://docs.microsoft.com/en-us/azure/aks/azure-ad-integration</a:t>
            </a:r>
            <a:endParaRPr lang="en-US"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2E4BFA14-E99C-BC27-ED41-C2EA3B1CEA79}"/>
              </a:ext>
            </a:extLst>
          </p:cNvPr>
          <p:cNvPicPr>
            <a:picLocks noChangeAspect="1"/>
          </p:cNvPicPr>
          <p:nvPr/>
        </p:nvPicPr>
        <p:blipFill>
          <a:blip r:embed="rId3"/>
          <a:stretch>
            <a:fillRect/>
          </a:stretch>
        </p:blipFill>
        <p:spPr>
          <a:xfrm>
            <a:off x="75117" y="2566655"/>
            <a:ext cx="3364988" cy="3203209"/>
          </a:xfrm>
          <a:prstGeom prst="rect">
            <a:avLst/>
          </a:prstGeom>
        </p:spPr>
      </p:pic>
      <p:pic>
        <p:nvPicPr>
          <p:cNvPr id="40962" name="Picture 2" descr="Securing AKS Clusters and Applications :: Adil Touati">
            <a:extLst>
              <a:ext uri="{FF2B5EF4-FFF2-40B4-BE49-F238E27FC236}">
                <a16:creationId xmlns:a16="http://schemas.microsoft.com/office/drawing/2014/main" id="{DA0CB541-E9F4-16A2-95BF-635691C28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0962" y="2037287"/>
            <a:ext cx="8690476" cy="400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6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592503-06BB-9DF8-77C3-C4AE033A8FAC}"/>
              </a:ext>
            </a:extLst>
          </p:cNvPr>
          <p:cNvSpPr txBox="1"/>
          <p:nvPr/>
        </p:nvSpPr>
        <p:spPr>
          <a:xfrm>
            <a:off x="1819656" y="487740"/>
            <a:ext cx="8552688" cy="1708160"/>
          </a:xfrm>
          <a:prstGeom prst="rect">
            <a:avLst/>
          </a:prstGeom>
          <a:noFill/>
        </p:spPr>
        <p:txBody>
          <a:bodyPr wrap="square">
            <a:spAutoFit/>
          </a:bodyPr>
          <a:lstStyle/>
          <a:p>
            <a:pPr algn="just"/>
            <a:r>
              <a:rPr lang="en-IN" sz="1500" dirty="0"/>
              <a:t>Azure Firewall has the following known issue: Conflict with Azure Security </a:t>
            </a:r>
            <a:r>
              <a:rPr lang="en-IN" sz="1500" dirty="0" err="1"/>
              <a:t>Center</a:t>
            </a:r>
            <a:r>
              <a:rPr lang="en-IN" sz="1500" dirty="0"/>
              <a:t> (ASC) Just-in-Time (JIT) feature. If a virtual machine is accessed using JIT, and is in a subnet with a user-defined route that points to Azure Firewall as a default gateway, ASC JIT doesn’t work. This is a result of asymmetric routing </a:t>
            </a:r>
            <a:r>
              <a:rPr lang="he-IL" sz="1500" dirty="0"/>
              <a:t>ג </a:t>
            </a:r>
            <a:r>
              <a:rPr lang="en-IN" sz="1500" dirty="0"/>
              <a:t> packet comes in via the virtual machine public IP (JIT opened the access), but the return path is via the firewall, which drops the packet because there is no established session on the firewall. Solution: To work around this issue, place the JIT virtual machines on a separate subnet that </a:t>
            </a:r>
            <a:r>
              <a:rPr lang="en-IN" sz="1500" dirty="0" err="1"/>
              <a:t>doesn</a:t>
            </a:r>
            <a:r>
              <a:rPr lang="en-IN" sz="1500" dirty="0"/>
              <a:t> </a:t>
            </a:r>
            <a:r>
              <a:rPr lang="he-IL" sz="1500" dirty="0"/>
              <a:t>ג</a:t>
            </a:r>
            <a:r>
              <a:rPr lang="en-IN" sz="1500" dirty="0" err="1"/>
              <a:t>TM€t</a:t>
            </a:r>
            <a:r>
              <a:rPr lang="en-IN" sz="1500" dirty="0"/>
              <a:t> have a user-defined route to the firewall.</a:t>
            </a:r>
          </a:p>
        </p:txBody>
      </p:sp>
      <p:pic>
        <p:nvPicPr>
          <p:cNvPr id="41986" name="Picture 2" descr="Using Azure Functions to automate Just-in-time Access | by Rick Jen |  Microsoft Azure | Medium">
            <a:extLst>
              <a:ext uri="{FF2B5EF4-FFF2-40B4-BE49-F238E27FC236}">
                <a16:creationId xmlns:a16="http://schemas.microsoft.com/office/drawing/2014/main" id="{73973240-1D64-7BE0-9606-850C87B75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656" y="2131717"/>
            <a:ext cx="8552688" cy="432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26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onfigure managed identities using the Azure portal - Azure AD - Microsoft  Entra | Microsoft Learn">
            <a:extLst>
              <a:ext uri="{FF2B5EF4-FFF2-40B4-BE49-F238E27FC236}">
                <a16:creationId xmlns:a16="http://schemas.microsoft.com/office/drawing/2014/main" id="{225DD9A7-E9C7-0B04-0943-005B5FD3C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514" y="1338072"/>
            <a:ext cx="7400925"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744FF0-092E-6475-B4C2-F7EDA50F00A4}"/>
              </a:ext>
            </a:extLst>
          </p:cNvPr>
          <p:cNvSpPr txBox="1"/>
          <p:nvPr/>
        </p:nvSpPr>
        <p:spPr>
          <a:xfrm>
            <a:off x="2203514" y="821174"/>
            <a:ext cx="6094476" cy="369332"/>
          </a:xfrm>
          <a:prstGeom prst="rect">
            <a:avLst/>
          </a:prstGeom>
          <a:noFill/>
        </p:spPr>
        <p:txBody>
          <a:bodyPr wrap="square">
            <a:spAutoFit/>
          </a:bodyPr>
          <a:lstStyle/>
          <a:p>
            <a:r>
              <a:rPr lang="en-IN" dirty="0"/>
              <a:t>Create a managed identity setting:</a:t>
            </a:r>
          </a:p>
        </p:txBody>
      </p:sp>
    </p:spTree>
    <p:extLst>
      <p:ext uri="{BB962C8B-B14F-4D97-AF65-F5344CB8AC3E}">
        <p14:creationId xmlns:p14="http://schemas.microsoft.com/office/powerpoint/2010/main" val="2920651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Network infrastructure">
            <a:extLst>
              <a:ext uri="{FF2B5EF4-FFF2-40B4-BE49-F238E27FC236}">
                <a16:creationId xmlns:a16="http://schemas.microsoft.com/office/drawing/2014/main" id="{27317D9D-709C-C6EA-3F0B-2E43484D6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86" y="1000154"/>
            <a:ext cx="3092958" cy="4272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CD4011-47EA-8636-43C2-699F8BF898CC}"/>
              </a:ext>
            </a:extLst>
          </p:cNvPr>
          <p:cNvSpPr txBox="1"/>
          <p:nvPr/>
        </p:nvSpPr>
        <p:spPr>
          <a:xfrm>
            <a:off x="4620006" y="1292762"/>
            <a:ext cx="4414266" cy="313932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Steps (Deploy a Network)</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Set up a test network environment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Deploy a firewall</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a default route</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an application rule to allow access to </a:t>
            </a:r>
            <a:r>
              <a:rPr lang="en-US" b="0" i="0" u="none" strike="noStrike" dirty="0">
                <a:solidFill>
                  <a:srgbClr val="171717"/>
                </a:solidFill>
                <a:effectLst/>
                <a:latin typeface="Segoe UI" panose="020B0502040204020203" pitchFamily="34" charset="0"/>
                <a:hlinkClick r:id="rId3"/>
              </a:rPr>
              <a:t>www.google.com</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a network rule to allow access to external DNS servers</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a NAT rule to allow a remote desktop to the test server</a:t>
            </a:r>
          </a:p>
        </p:txBody>
      </p:sp>
    </p:spTree>
    <p:extLst>
      <p:ext uri="{BB962C8B-B14F-4D97-AF65-F5344CB8AC3E}">
        <p14:creationId xmlns:p14="http://schemas.microsoft.com/office/powerpoint/2010/main" val="2385483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Firewall in a hybrid network">
            <a:extLst>
              <a:ext uri="{FF2B5EF4-FFF2-40B4-BE49-F238E27FC236}">
                <a16:creationId xmlns:a16="http://schemas.microsoft.com/office/drawing/2014/main" id="{9080AB13-4AA2-06AE-B2BB-B47CD881C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239" y="2336554"/>
            <a:ext cx="7846923" cy="3771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8A6E8B-95BC-B291-D77D-B39F59FBF0A0}"/>
              </a:ext>
            </a:extLst>
          </p:cNvPr>
          <p:cNvSpPr txBox="1"/>
          <p:nvPr/>
        </p:nvSpPr>
        <p:spPr>
          <a:xfrm>
            <a:off x="568606" y="574054"/>
            <a:ext cx="6094476" cy="2585323"/>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Steps (Deploy Hybrid Network)</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the firewall hub virtual network</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the spoke virtual network</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the on-premises virtual network</a:t>
            </a:r>
          </a:p>
          <a:p>
            <a:pPr algn="l">
              <a:buFont typeface="Arial" panose="020B0604020202020204" pitchFamily="34" charset="0"/>
              <a:buChar char="•"/>
            </a:pPr>
            <a:r>
              <a:rPr lang="en-US" b="0" i="0" dirty="0">
                <a:solidFill>
                  <a:srgbClr val="171717"/>
                </a:solidFill>
                <a:effectLst/>
                <a:latin typeface="Segoe UI" panose="020B0502040204020203" pitchFamily="34" charset="0"/>
              </a:rPr>
              <a:t>Configure and deploy the firewall</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and connect the VPN gateways</a:t>
            </a:r>
          </a:p>
          <a:p>
            <a:pPr algn="l">
              <a:buFont typeface="Arial" panose="020B0604020202020204" pitchFamily="34" charset="0"/>
              <a:buChar char="•"/>
            </a:pPr>
            <a:r>
              <a:rPr lang="en-US" b="0" i="0" dirty="0">
                <a:solidFill>
                  <a:srgbClr val="171717"/>
                </a:solidFill>
                <a:effectLst/>
                <a:latin typeface="Segoe UI" panose="020B0502040204020203" pitchFamily="34" charset="0"/>
              </a:rPr>
              <a:t>Peer the hub and spoke virtual networks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the routes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 the virtual machines</a:t>
            </a:r>
          </a:p>
        </p:txBody>
      </p:sp>
    </p:spTree>
    <p:extLst>
      <p:ext uri="{BB962C8B-B14F-4D97-AF65-F5344CB8AC3E}">
        <p14:creationId xmlns:p14="http://schemas.microsoft.com/office/powerpoint/2010/main" val="1818108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A1C496-3A10-BD41-2E8D-36164B9A1858}"/>
              </a:ext>
            </a:extLst>
          </p:cNvPr>
          <p:cNvSpPr txBox="1"/>
          <p:nvPr/>
        </p:nvSpPr>
        <p:spPr>
          <a:xfrm>
            <a:off x="813816" y="423576"/>
            <a:ext cx="10259568" cy="1477328"/>
          </a:xfrm>
          <a:prstGeom prst="rect">
            <a:avLst/>
          </a:prstGeom>
          <a:noFill/>
        </p:spPr>
        <p:txBody>
          <a:bodyPr wrap="square">
            <a:spAutoFit/>
          </a:bodyPr>
          <a:lstStyle/>
          <a:p>
            <a:r>
              <a:rPr lang="en-US" dirty="0"/>
              <a:t>You have an Azure Kubernetes Service (AKS) cluster that will connect to an Azure Container Registry. You need to use the automatically generated service principal for the AKS cluster to authenticate to the Azure Container Registry. What should you create? </a:t>
            </a:r>
          </a:p>
          <a:p>
            <a:pPr marL="285750" indent="-285750">
              <a:buFontTx/>
              <a:buChar char="-"/>
            </a:pPr>
            <a:r>
              <a:rPr lang="en-US" dirty="0"/>
              <a:t>a role assignment</a:t>
            </a:r>
          </a:p>
          <a:p>
            <a:endParaRPr lang="en-IN" dirty="0"/>
          </a:p>
        </p:txBody>
      </p:sp>
      <p:pic>
        <p:nvPicPr>
          <p:cNvPr id="46082" name="Picture 2" descr="Azure AKS Pull ACR using Service Principal - Azure Kubernetes Service">
            <a:extLst>
              <a:ext uri="{FF2B5EF4-FFF2-40B4-BE49-F238E27FC236}">
                <a16:creationId xmlns:a16="http://schemas.microsoft.com/office/drawing/2014/main" id="{65E5C8D7-ABC2-5834-2289-9BDD34B1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 y="1636381"/>
            <a:ext cx="6316375" cy="338436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Authenticate from AKS cluster to Azure container registry in different AD  tenant - Azure Container Registry | Microsoft Learn">
            <a:extLst>
              <a:ext uri="{FF2B5EF4-FFF2-40B4-BE49-F238E27FC236}">
                <a16:creationId xmlns:a16="http://schemas.microsoft.com/office/drawing/2014/main" id="{9EAA989B-176F-B8E7-86B6-13EF5948FC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5CA13412-FCD9-F9A2-5B26-65564CAEB66D}"/>
              </a:ext>
            </a:extLst>
          </p:cNvPr>
          <p:cNvPicPr>
            <a:picLocks noChangeAspect="1"/>
          </p:cNvPicPr>
          <p:nvPr/>
        </p:nvPicPr>
        <p:blipFill>
          <a:blip r:embed="rId3"/>
          <a:stretch>
            <a:fillRect/>
          </a:stretch>
        </p:blipFill>
        <p:spPr>
          <a:xfrm>
            <a:off x="6399817" y="3539113"/>
            <a:ext cx="5688551" cy="2658469"/>
          </a:xfrm>
          <a:prstGeom prst="rect">
            <a:avLst/>
          </a:prstGeom>
        </p:spPr>
      </p:pic>
    </p:spTree>
    <p:extLst>
      <p:ext uri="{BB962C8B-B14F-4D97-AF65-F5344CB8AC3E}">
        <p14:creationId xmlns:p14="http://schemas.microsoft.com/office/powerpoint/2010/main" val="5794457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B1D061-8A8A-D2B1-2C02-262610634237}"/>
              </a:ext>
            </a:extLst>
          </p:cNvPr>
          <p:cNvSpPr txBox="1"/>
          <p:nvPr/>
        </p:nvSpPr>
        <p:spPr>
          <a:xfrm>
            <a:off x="109728" y="474345"/>
            <a:ext cx="4407408" cy="5909310"/>
          </a:xfrm>
          <a:prstGeom prst="rect">
            <a:avLst/>
          </a:prstGeom>
          <a:noFill/>
        </p:spPr>
        <p:txBody>
          <a:bodyPr wrap="square">
            <a:spAutoFit/>
          </a:bodyPr>
          <a:lstStyle/>
          <a:p>
            <a:pPr algn="just"/>
            <a:r>
              <a:rPr lang="en-US" dirty="0"/>
              <a:t>You have an Azure subscription that contains two virtual machines named VM1 and VM2 that run Windows Server 2019. You are implementing Update Management in Azure Automation. You plan to create a new update deployment named Update1. You need to ensure that Update1 meets the following requirements:</a:t>
            </a:r>
          </a:p>
          <a:p>
            <a:pPr algn="just"/>
            <a:r>
              <a:rPr lang="en-US" dirty="0"/>
              <a:t> ✑Automatically applies updates to VM1 and VM2.</a:t>
            </a:r>
          </a:p>
          <a:p>
            <a:pPr algn="just"/>
            <a:r>
              <a:rPr lang="en-US" dirty="0"/>
              <a:t> ✑Automatically adds any new Windows Server 2019 virtual machines to Update1.</a:t>
            </a:r>
          </a:p>
          <a:p>
            <a:pPr algn="just"/>
            <a:r>
              <a:rPr lang="en-US" dirty="0"/>
              <a:t> What should you include in Update1? </a:t>
            </a:r>
          </a:p>
          <a:p>
            <a:pPr algn="just"/>
            <a:r>
              <a:rPr lang="en-US" dirty="0"/>
              <a:t> </a:t>
            </a:r>
          </a:p>
          <a:p>
            <a:pPr marL="285750" indent="-285750" algn="just">
              <a:buFontTx/>
              <a:buChar char="-"/>
            </a:pPr>
            <a:r>
              <a:rPr lang="en-US" dirty="0"/>
              <a:t>a dynamic group query</a:t>
            </a:r>
          </a:p>
          <a:p>
            <a:pPr marL="285750" indent="-285750" algn="just">
              <a:buFontTx/>
              <a:buChar char="-"/>
            </a:pPr>
            <a:endParaRPr lang="en-US" dirty="0"/>
          </a:p>
          <a:p>
            <a:pPr algn="just"/>
            <a:r>
              <a:rPr lang="en-US" b="0" i="0" dirty="0">
                <a:solidFill>
                  <a:srgbClr val="202124"/>
                </a:solidFill>
                <a:effectLst/>
                <a:latin typeface="arial" panose="020B0604020202020204" pitchFamily="34" charset="0"/>
              </a:rPr>
              <a:t>Note: Dynamic group membership </a:t>
            </a:r>
            <a:r>
              <a:rPr lang="en-US" b="1" i="0" dirty="0">
                <a:solidFill>
                  <a:srgbClr val="202124"/>
                </a:solidFill>
                <a:effectLst/>
                <a:latin typeface="arial" panose="020B0604020202020204" pitchFamily="34" charset="0"/>
              </a:rPr>
              <a:t>adds and removes group members automatically using membership rules based on member attributes</a:t>
            </a:r>
            <a:r>
              <a:rPr lang="en-US" b="0" i="0" dirty="0">
                <a:solidFill>
                  <a:srgbClr val="202124"/>
                </a:solidFill>
                <a:effectLst/>
                <a:latin typeface="arial" panose="020B0604020202020204" pitchFamily="34" charset="0"/>
              </a:rPr>
              <a:t>.</a:t>
            </a:r>
            <a:endParaRPr lang="en-US" dirty="0"/>
          </a:p>
          <a:p>
            <a:pPr algn="just"/>
            <a:endParaRPr lang="en-IN" dirty="0"/>
          </a:p>
        </p:txBody>
      </p:sp>
      <p:pic>
        <p:nvPicPr>
          <p:cNvPr id="47106" name="Picture 2" descr="Rules for dynamically populated groups membership - Azure AD ...">
            <a:extLst>
              <a:ext uri="{FF2B5EF4-FFF2-40B4-BE49-F238E27FC236}">
                <a16:creationId xmlns:a16="http://schemas.microsoft.com/office/drawing/2014/main" id="{3E6D0A9E-9F3C-EEBE-1B8A-87AD40A85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285" y="1143001"/>
            <a:ext cx="7720999" cy="421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316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virtual machines - Azure Update Management for Windows VMs - Agent Not  Configured - Server Fault">
            <a:extLst>
              <a:ext uri="{FF2B5EF4-FFF2-40B4-BE49-F238E27FC236}">
                <a16:creationId xmlns:a16="http://schemas.microsoft.com/office/drawing/2014/main" id="{6D9B4D2D-C271-1B57-4A05-1F052F76B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 y="3429000"/>
            <a:ext cx="1219200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85E627-80DE-AA4B-FDFD-DA9A49AE0868}"/>
              </a:ext>
            </a:extLst>
          </p:cNvPr>
          <p:cNvPicPr>
            <a:picLocks noChangeAspect="1"/>
          </p:cNvPicPr>
          <p:nvPr/>
        </p:nvPicPr>
        <p:blipFill>
          <a:blip r:embed="rId3"/>
          <a:stretch>
            <a:fillRect/>
          </a:stretch>
        </p:blipFill>
        <p:spPr>
          <a:xfrm>
            <a:off x="292998" y="0"/>
            <a:ext cx="6985625" cy="2926938"/>
          </a:xfrm>
          <a:prstGeom prst="rect">
            <a:avLst/>
          </a:prstGeom>
        </p:spPr>
      </p:pic>
      <p:sp>
        <p:nvSpPr>
          <p:cNvPr id="7" name="TextBox 6">
            <a:extLst>
              <a:ext uri="{FF2B5EF4-FFF2-40B4-BE49-F238E27FC236}">
                <a16:creationId xmlns:a16="http://schemas.microsoft.com/office/drawing/2014/main" id="{3E2DA01E-5745-F0B9-9BCC-F618AC1AEB38}"/>
              </a:ext>
            </a:extLst>
          </p:cNvPr>
          <p:cNvSpPr txBox="1"/>
          <p:nvPr/>
        </p:nvSpPr>
        <p:spPr>
          <a:xfrm>
            <a:off x="292998" y="2993303"/>
            <a:ext cx="6131052" cy="369332"/>
          </a:xfrm>
          <a:prstGeom prst="rect">
            <a:avLst/>
          </a:prstGeom>
          <a:noFill/>
        </p:spPr>
        <p:txBody>
          <a:bodyPr wrap="square">
            <a:spAutoFit/>
          </a:bodyPr>
          <a:lstStyle/>
          <a:p>
            <a:r>
              <a:rPr lang="en-US" dirty="0"/>
              <a:t>-  VM1, VM2, and VM4 only</a:t>
            </a:r>
            <a:endParaRPr lang="en-IN" dirty="0"/>
          </a:p>
        </p:txBody>
      </p:sp>
    </p:spTree>
    <p:extLst>
      <p:ext uri="{BB962C8B-B14F-4D97-AF65-F5344CB8AC3E}">
        <p14:creationId xmlns:p14="http://schemas.microsoft.com/office/powerpoint/2010/main" val="2201798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BDF8D1-3F76-FCD2-23D2-4929D9BDC26E}"/>
              </a:ext>
            </a:extLst>
          </p:cNvPr>
          <p:cNvSpPr txBox="1"/>
          <p:nvPr/>
        </p:nvSpPr>
        <p:spPr>
          <a:xfrm>
            <a:off x="691896" y="647206"/>
            <a:ext cx="10808208" cy="1477328"/>
          </a:xfrm>
          <a:prstGeom prst="rect">
            <a:avLst/>
          </a:prstGeom>
          <a:noFill/>
        </p:spPr>
        <p:txBody>
          <a:bodyPr wrap="square">
            <a:spAutoFit/>
          </a:bodyPr>
          <a:lstStyle/>
          <a:p>
            <a:pPr algn="just"/>
            <a:r>
              <a:rPr lang="en-US" dirty="0"/>
              <a:t>You have an Azure Active Directory (Azure AD) group named Group1 that contains all the members of your IT team. You need to ensure that the members of Group1 can stop, start, and restart the Azure virtual machines in Sub1. The solution must use the principle of least privilege. Which three actions should you perform in sequence? To answer, move the appropriate actions from the list of actions to the answer area and arrange them in the correct order. Select and Place:</a:t>
            </a:r>
            <a:endParaRPr lang="en-IN" dirty="0"/>
          </a:p>
        </p:txBody>
      </p:sp>
      <p:pic>
        <p:nvPicPr>
          <p:cNvPr id="7" name="Picture 6">
            <a:extLst>
              <a:ext uri="{FF2B5EF4-FFF2-40B4-BE49-F238E27FC236}">
                <a16:creationId xmlns:a16="http://schemas.microsoft.com/office/drawing/2014/main" id="{79775EC5-9D1C-9EB5-2FD3-A7C2EEB56BA9}"/>
              </a:ext>
            </a:extLst>
          </p:cNvPr>
          <p:cNvPicPr>
            <a:picLocks noChangeAspect="1"/>
          </p:cNvPicPr>
          <p:nvPr/>
        </p:nvPicPr>
        <p:blipFill>
          <a:blip r:embed="rId2"/>
          <a:stretch>
            <a:fillRect/>
          </a:stretch>
        </p:blipFill>
        <p:spPr>
          <a:xfrm>
            <a:off x="792480" y="2124534"/>
            <a:ext cx="4348104" cy="1678470"/>
          </a:xfrm>
          <a:prstGeom prst="rect">
            <a:avLst/>
          </a:prstGeom>
        </p:spPr>
      </p:pic>
      <p:pic>
        <p:nvPicPr>
          <p:cNvPr id="49154" name="Picture 2" descr="What is Azure role-based access control (Azure RBAC)? | Microsoft Learn">
            <a:extLst>
              <a:ext uri="{FF2B5EF4-FFF2-40B4-BE49-F238E27FC236}">
                <a16:creationId xmlns:a16="http://schemas.microsoft.com/office/drawing/2014/main" id="{DA6E780F-54B6-C0C5-4AD4-D497BAD58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620" y="1905978"/>
            <a:ext cx="4418868" cy="475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70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E745F3-A81A-9BED-FE99-CB6DFCC766AE}"/>
              </a:ext>
            </a:extLst>
          </p:cNvPr>
          <p:cNvSpPr txBox="1"/>
          <p:nvPr/>
        </p:nvSpPr>
        <p:spPr>
          <a:xfrm>
            <a:off x="685800" y="571375"/>
            <a:ext cx="11137392" cy="1754326"/>
          </a:xfrm>
          <a:prstGeom prst="rect">
            <a:avLst/>
          </a:prstGeom>
          <a:noFill/>
        </p:spPr>
        <p:txBody>
          <a:bodyPr wrap="square">
            <a:spAutoFit/>
          </a:bodyPr>
          <a:lstStyle/>
          <a:p>
            <a:pPr algn="just"/>
            <a:r>
              <a:rPr lang="en-US" dirty="0"/>
              <a:t>You have an Azure subscription that contains the following resources: </a:t>
            </a:r>
          </a:p>
          <a:p>
            <a:pPr algn="just"/>
            <a:r>
              <a:rPr lang="en-US" dirty="0"/>
              <a:t>✑A virtual network named VNET1 that contains two subnets named Subnet1 and Subnet2. </a:t>
            </a:r>
          </a:p>
          <a:p>
            <a:pPr algn="just"/>
            <a:r>
              <a:rPr lang="en-US" dirty="0"/>
              <a:t>✑A virtual machine named VM1 that has only a private IP address and connects to Subnet1. </a:t>
            </a:r>
          </a:p>
          <a:p>
            <a:pPr algn="just"/>
            <a:r>
              <a:rPr lang="en-US" dirty="0"/>
              <a:t>You need to ensure that Remote Desktop connections can be established to VM1 from the internet. Which three actions should you perform in sequence? </a:t>
            </a:r>
          </a:p>
          <a:p>
            <a:pPr algn="just"/>
            <a:endParaRPr lang="en-US" dirty="0"/>
          </a:p>
        </p:txBody>
      </p:sp>
      <p:pic>
        <p:nvPicPr>
          <p:cNvPr id="7" name="Picture 6">
            <a:extLst>
              <a:ext uri="{FF2B5EF4-FFF2-40B4-BE49-F238E27FC236}">
                <a16:creationId xmlns:a16="http://schemas.microsoft.com/office/drawing/2014/main" id="{D7E388E2-B109-508A-AB83-9A9DD93B4B88}"/>
              </a:ext>
            </a:extLst>
          </p:cNvPr>
          <p:cNvPicPr>
            <a:picLocks noChangeAspect="1"/>
          </p:cNvPicPr>
          <p:nvPr/>
        </p:nvPicPr>
        <p:blipFill>
          <a:blip r:embed="rId2"/>
          <a:stretch>
            <a:fillRect/>
          </a:stretch>
        </p:blipFill>
        <p:spPr>
          <a:xfrm>
            <a:off x="1124712" y="1959422"/>
            <a:ext cx="3352972" cy="1295467"/>
          </a:xfrm>
          <a:prstGeom prst="rect">
            <a:avLst/>
          </a:prstGeom>
        </p:spPr>
      </p:pic>
      <p:pic>
        <p:nvPicPr>
          <p:cNvPr id="50178" name="Picture 2" descr="Firewall Considerations – Windows Virtual Desktop (WVD) – Ryan Mangan's IT  Blog">
            <a:extLst>
              <a:ext uri="{FF2B5EF4-FFF2-40B4-BE49-F238E27FC236}">
                <a16:creationId xmlns:a16="http://schemas.microsoft.com/office/drawing/2014/main" id="{9488EF48-7013-1568-8E88-242F6FD45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9" y="3541775"/>
            <a:ext cx="5111126" cy="3327953"/>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6" descr="Inbound NAT rules - Azure Load Balancer | Microsoft Learn">
            <a:extLst>
              <a:ext uri="{FF2B5EF4-FFF2-40B4-BE49-F238E27FC236}">
                <a16:creationId xmlns:a16="http://schemas.microsoft.com/office/drawing/2014/main" id="{A629CE47-F5DC-B2CF-8052-A0CC8AA268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7A06CDEE-6C00-D975-6AE5-C9992157A197}"/>
              </a:ext>
            </a:extLst>
          </p:cNvPr>
          <p:cNvPicPr>
            <a:picLocks noChangeAspect="1"/>
          </p:cNvPicPr>
          <p:nvPr/>
        </p:nvPicPr>
        <p:blipFill>
          <a:blip r:embed="rId4"/>
          <a:stretch>
            <a:fillRect/>
          </a:stretch>
        </p:blipFill>
        <p:spPr>
          <a:xfrm>
            <a:off x="5184278" y="2121409"/>
            <a:ext cx="6940801" cy="4431658"/>
          </a:xfrm>
          <a:prstGeom prst="rect">
            <a:avLst/>
          </a:prstGeom>
        </p:spPr>
      </p:pic>
    </p:spTree>
    <p:extLst>
      <p:ext uri="{BB962C8B-B14F-4D97-AF65-F5344CB8AC3E}">
        <p14:creationId xmlns:p14="http://schemas.microsoft.com/office/powerpoint/2010/main" val="420800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954AAE-92AA-270F-BA2D-6363E581E080}"/>
              </a:ext>
            </a:extLst>
          </p:cNvPr>
          <p:cNvSpPr>
            <a:spLocks noGrp="1"/>
          </p:cNvSpPr>
          <p:nvPr>
            <p:ph idx="1"/>
          </p:nvPr>
        </p:nvSpPr>
        <p:spPr>
          <a:xfrm>
            <a:off x="643469" y="1029448"/>
            <a:ext cx="4008384" cy="4393982"/>
          </a:xfrm>
        </p:spPr>
        <p:txBody>
          <a:bodyPr>
            <a:normAutofit lnSpcReduction="10000"/>
          </a:bodyPr>
          <a:lstStyle/>
          <a:p>
            <a:pPr marL="0" indent="0" algn="just">
              <a:buNone/>
            </a:pPr>
            <a:r>
              <a:rPr lang="en-IN" sz="1900" dirty="0"/>
              <a:t>You have been tasked with creating a different subscription for each of your company</a:t>
            </a:r>
            <a:r>
              <a:rPr lang="he-IL" sz="1900" dirty="0"/>
              <a:t>ג</a:t>
            </a:r>
            <a:r>
              <a:rPr lang="en-IN" sz="1900" dirty="0"/>
              <a:t>s divisions. However, the subscriptions will be linked to a single Azure Active Directory (Azure AD) tenant. You want to make sure that each subscription has identical role assignments. You make use of Azure AD Privileged Identity Management (PIM). </a:t>
            </a:r>
          </a:p>
          <a:p>
            <a:pPr marL="0" indent="0" algn="just">
              <a:buNone/>
            </a:pPr>
            <a:endParaRPr lang="en-IN" sz="1900" dirty="0"/>
          </a:p>
          <a:p>
            <a:pPr marL="0" indent="0" algn="just">
              <a:buNone/>
            </a:pPr>
            <a:r>
              <a:rPr lang="en-IN" sz="1900" dirty="0"/>
              <a:t>No adjustment required -</a:t>
            </a:r>
            <a:r>
              <a:rPr lang="en-US" sz="1900" dirty="0"/>
              <a:t>  Azure AD Privileged Identity Management (PIM) service also allows Privileged Role Administrators to make permanent admin role assignments</a:t>
            </a:r>
            <a:endParaRPr lang="en-IN" sz="19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What's the difference between Azure roles and Azure AD roles? - Microsoft  Community Hub">
            <a:extLst>
              <a:ext uri="{FF2B5EF4-FFF2-40B4-BE49-F238E27FC236}">
                <a16:creationId xmlns:a16="http://schemas.microsoft.com/office/drawing/2014/main" id="{3CDE3B52-1C31-E933-91E3-F664EC7C34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9737" y="1173308"/>
            <a:ext cx="5807876" cy="389127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8796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87F651-1A67-557D-A66E-0AC402B74DF2}"/>
              </a:ext>
            </a:extLst>
          </p:cNvPr>
          <p:cNvSpPr txBox="1"/>
          <p:nvPr/>
        </p:nvSpPr>
        <p:spPr>
          <a:xfrm>
            <a:off x="1043940" y="417267"/>
            <a:ext cx="10104120" cy="2031325"/>
          </a:xfrm>
          <a:prstGeom prst="rect">
            <a:avLst/>
          </a:prstGeom>
          <a:noFill/>
        </p:spPr>
        <p:txBody>
          <a:bodyPr wrap="square">
            <a:spAutoFit/>
          </a:bodyPr>
          <a:lstStyle/>
          <a:p>
            <a:pPr algn="just"/>
            <a:r>
              <a:rPr lang="en-US" dirty="0"/>
              <a:t>You have an Azure subscription that contains a user named User1 and an Azure Container Registry named ContReg1. You enable content trust for ContReg1. You need to ensure that User1 can create trusted images in ContReg1. The solution must use the principle of least privilege. Which two roles should you assign to User1? Each correct answer presents part of the solution. </a:t>
            </a:r>
          </a:p>
          <a:p>
            <a:pPr algn="just"/>
            <a:endParaRPr lang="en-US" dirty="0"/>
          </a:p>
          <a:p>
            <a:pPr algn="just"/>
            <a:r>
              <a:rPr lang="en-US" dirty="0"/>
              <a:t>- </a:t>
            </a:r>
            <a:r>
              <a:rPr lang="en-US" dirty="0" err="1"/>
              <a:t>AcrPush</a:t>
            </a:r>
            <a:endParaRPr lang="en-US" dirty="0"/>
          </a:p>
          <a:p>
            <a:pPr algn="just"/>
            <a:r>
              <a:rPr lang="en-US" dirty="0"/>
              <a:t>- </a:t>
            </a:r>
            <a:r>
              <a:rPr lang="en-US" dirty="0" err="1"/>
              <a:t>AcrImageSigner</a:t>
            </a:r>
            <a:endParaRPr lang="en-US" dirty="0"/>
          </a:p>
        </p:txBody>
      </p:sp>
      <p:pic>
        <p:nvPicPr>
          <p:cNvPr id="51202" name="Picture 2">
            <a:extLst>
              <a:ext uri="{FF2B5EF4-FFF2-40B4-BE49-F238E27FC236}">
                <a16:creationId xmlns:a16="http://schemas.microsoft.com/office/drawing/2014/main" id="{E4C55BD7-E0BB-50CE-21AE-783219407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072" y="1734782"/>
            <a:ext cx="8963914" cy="531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0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3FD449-7C49-27A0-A03C-F46FFD62802B}"/>
              </a:ext>
            </a:extLst>
          </p:cNvPr>
          <p:cNvSpPr txBox="1"/>
          <p:nvPr/>
        </p:nvSpPr>
        <p:spPr>
          <a:xfrm>
            <a:off x="1176528" y="789724"/>
            <a:ext cx="2801112" cy="5078313"/>
          </a:xfrm>
          <a:prstGeom prst="rect">
            <a:avLst/>
          </a:prstGeom>
          <a:noFill/>
        </p:spPr>
        <p:txBody>
          <a:bodyPr wrap="square">
            <a:spAutoFit/>
          </a:bodyPr>
          <a:lstStyle/>
          <a:p>
            <a:pPr algn="just"/>
            <a:r>
              <a:rPr lang="en-US" dirty="0"/>
              <a:t>Azure Container Registry implements Docker's content trust model, enabling pushing and pulling of signed images. To push a trusted image tag to your container registry, enable content trust and push the image with docker push. To work with trusted images, both image publishers and consumers need to enable content trust for their Docker clients. As a publisher, you can sign the images you push to a content trust-enabled registry.</a:t>
            </a:r>
            <a:endParaRPr lang="en-IN" dirty="0"/>
          </a:p>
        </p:txBody>
      </p:sp>
      <p:pic>
        <p:nvPicPr>
          <p:cNvPr id="52226" name="Picture 2" descr="Content trust in Docker | Docker Documentation">
            <a:extLst>
              <a:ext uri="{FF2B5EF4-FFF2-40B4-BE49-F238E27FC236}">
                <a16:creationId xmlns:a16="http://schemas.microsoft.com/office/drawing/2014/main" id="{220DDA02-B04C-B52E-6498-C8AF8EEB2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919" y="789724"/>
            <a:ext cx="6322029" cy="507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191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Enable remote access for a website hosted in Azure VM">
            <a:extLst>
              <a:ext uri="{FF2B5EF4-FFF2-40B4-BE49-F238E27FC236}">
                <a16:creationId xmlns:a16="http://schemas.microsoft.com/office/drawing/2014/main" id="{16BA871B-2036-46FA-3D76-20B12A59A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520" y="864885"/>
            <a:ext cx="7764399" cy="57617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8CFCD-9D6A-933C-1244-1072D1CA7E5E}"/>
              </a:ext>
            </a:extLst>
          </p:cNvPr>
          <p:cNvSpPr txBox="1"/>
          <p:nvPr/>
        </p:nvSpPr>
        <p:spPr>
          <a:xfrm>
            <a:off x="1819656" y="246888"/>
            <a:ext cx="7764398" cy="646331"/>
          </a:xfrm>
          <a:prstGeom prst="rect">
            <a:avLst/>
          </a:prstGeom>
          <a:noFill/>
        </p:spPr>
        <p:txBody>
          <a:bodyPr wrap="square">
            <a:spAutoFit/>
          </a:bodyPr>
          <a:lstStyle/>
          <a:p>
            <a:pPr algn="just"/>
            <a:r>
              <a:rPr lang="en-US" b="1" dirty="0"/>
              <a:t>Configure Azure to allow RDP connections from the Internet to a virtual machine named Win1:</a:t>
            </a:r>
            <a:endParaRPr lang="en-IN" b="1" dirty="0"/>
          </a:p>
        </p:txBody>
      </p:sp>
    </p:spTree>
    <p:extLst>
      <p:ext uri="{BB962C8B-B14F-4D97-AF65-F5344CB8AC3E}">
        <p14:creationId xmlns:p14="http://schemas.microsoft.com/office/powerpoint/2010/main" val="2253989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98CFCD-9D6A-933C-1244-1072D1CA7E5E}"/>
              </a:ext>
            </a:extLst>
          </p:cNvPr>
          <p:cNvSpPr txBox="1"/>
          <p:nvPr/>
        </p:nvSpPr>
        <p:spPr>
          <a:xfrm>
            <a:off x="1463039" y="996696"/>
            <a:ext cx="9169925" cy="646331"/>
          </a:xfrm>
          <a:prstGeom prst="rect">
            <a:avLst/>
          </a:prstGeom>
          <a:noFill/>
        </p:spPr>
        <p:txBody>
          <a:bodyPr wrap="square">
            <a:spAutoFit/>
          </a:bodyPr>
          <a:lstStyle/>
          <a:p>
            <a:pPr algn="just"/>
            <a:r>
              <a:rPr lang="en-US" b="1" dirty="0"/>
              <a:t>You need to add the network interface of a virtual machine named VM1 to an application security group</a:t>
            </a:r>
            <a:endParaRPr lang="en-IN" b="1" dirty="0"/>
          </a:p>
        </p:txBody>
      </p:sp>
      <p:pic>
        <p:nvPicPr>
          <p:cNvPr id="54276" name="Picture 4" descr="Azure – How to Attach Multiple NICs to a Resource Manager VM – TA Digital  Labs">
            <a:extLst>
              <a:ext uri="{FF2B5EF4-FFF2-40B4-BE49-F238E27FC236}">
                <a16:creationId xmlns:a16="http://schemas.microsoft.com/office/drawing/2014/main" id="{33B82EB1-BD2E-6EBE-B8AC-45EAD5874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34" y="1819656"/>
            <a:ext cx="9073931" cy="356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31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754C75-4DD0-5E24-EEF6-EA3045D1DD3C}"/>
              </a:ext>
            </a:extLst>
          </p:cNvPr>
          <p:cNvSpPr txBox="1"/>
          <p:nvPr/>
        </p:nvSpPr>
        <p:spPr>
          <a:xfrm>
            <a:off x="1069848" y="754487"/>
            <a:ext cx="9848088" cy="646331"/>
          </a:xfrm>
          <a:prstGeom prst="rect">
            <a:avLst/>
          </a:prstGeom>
          <a:noFill/>
        </p:spPr>
        <p:txBody>
          <a:bodyPr wrap="square">
            <a:spAutoFit/>
          </a:bodyPr>
          <a:lstStyle/>
          <a:p>
            <a:pPr algn="just"/>
            <a:r>
              <a:rPr lang="en-US" dirty="0"/>
              <a:t>Perform a full malware scan every Sunday at 02:00 on a virtual machine named VM1 by using Microsoft Antimalware for Virtual Machines.</a:t>
            </a:r>
            <a:endParaRPr lang="en-IN" dirty="0"/>
          </a:p>
        </p:txBody>
      </p:sp>
      <p:pic>
        <p:nvPicPr>
          <p:cNvPr id="55298" name="Picture 2">
            <a:extLst>
              <a:ext uri="{FF2B5EF4-FFF2-40B4-BE49-F238E27FC236}">
                <a16:creationId xmlns:a16="http://schemas.microsoft.com/office/drawing/2014/main" id="{C8CCF61D-51E6-3E06-3254-6FA04C3A4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1714"/>
            <a:ext cx="5786877" cy="3674102"/>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a:extLst>
              <a:ext uri="{FF2B5EF4-FFF2-40B4-BE49-F238E27FC236}">
                <a16:creationId xmlns:a16="http://schemas.microsoft.com/office/drawing/2014/main" id="{39785709-389C-CE4C-6416-8F0787AA4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725" y="1400818"/>
            <a:ext cx="4018805" cy="493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739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F04268-81AA-54BB-8B2D-3766B2186F29}"/>
              </a:ext>
            </a:extLst>
          </p:cNvPr>
          <p:cNvSpPr txBox="1"/>
          <p:nvPr/>
        </p:nvSpPr>
        <p:spPr>
          <a:xfrm>
            <a:off x="1188720" y="332524"/>
            <a:ext cx="9482328" cy="923330"/>
          </a:xfrm>
          <a:prstGeom prst="rect">
            <a:avLst/>
          </a:prstGeom>
          <a:noFill/>
        </p:spPr>
        <p:txBody>
          <a:bodyPr wrap="square">
            <a:spAutoFit/>
          </a:bodyPr>
          <a:lstStyle/>
          <a:p>
            <a:pPr algn="just"/>
            <a:r>
              <a:rPr lang="en-US" dirty="0"/>
              <a:t>You need to prevent administrative users from accidentally deleting a virtual network named VNET1. The administrative users must be allowed to modify the settings of VNET1. To complete this task, sign into the Azure portal</a:t>
            </a:r>
            <a:endParaRPr lang="en-IN" dirty="0"/>
          </a:p>
        </p:txBody>
      </p:sp>
      <p:pic>
        <p:nvPicPr>
          <p:cNvPr id="56322" name="Picture 2">
            <a:extLst>
              <a:ext uri="{FF2B5EF4-FFF2-40B4-BE49-F238E27FC236}">
                <a16:creationId xmlns:a16="http://schemas.microsoft.com/office/drawing/2014/main" id="{4FBAD2DD-F869-7C45-68C9-EED64E66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130" y="1255854"/>
            <a:ext cx="3462909" cy="5375431"/>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a:extLst>
              <a:ext uri="{FF2B5EF4-FFF2-40B4-BE49-F238E27FC236}">
                <a16:creationId xmlns:a16="http://schemas.microsoft.com/office/drawing/2014/main" id="{DD9D8995-57B6-4C1D-1569-103CBDC5F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655" y="1071753"/>
            <a:ext cx="5286888" cy="2329815"/>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Azure — Lock Azure resources to prevent changes | by Ashish Patel | Awesome  Azure | Medium">
            <a:extLst>
              <a:ext uri="{FF2B5EF4-FFF2-40B4-BE49-F238E27FC236}">
                <a16:creationId xmlns:a16="http://schemas.microsoft.com/office/drawing/2014/main" id="{1A6E1D6E-7278-26B7-DFE5-C2F66C2DE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663" y="3313918"/>
            <a:ext cx="5123489" cy="331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53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Assign a user as an administrator of an Azure subscription - Azure RBAC |  Microsoft Learn">
            <a:extLst>
              <a:ext uri="{FF2B5EF4-FFF2-40B4-BE49-F238E27FC236}">
                <a16:creationId xmlns:a16="http://schemas.microsoft.com/office/drawing/2014/main" id="{A0C1DC17-7447-E364-0A1E-D08E85099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280" y="567428"/>
            <a:ext cx="5992940" cy="3639574"/>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Assign a user as an administrator of an Azure subscription - Azure RBAC |  Microsoft Learn">
            <a:extLst>
              <a:ext uri="{FF2B5EF4-FFF2-40B4-BE49-F238E27FC236}">
                <a16:creationId xmlns:a16="http://schemas.microsoft.com/office/drawing/2014/main" id="{FB08CD45-1794-9FF7-F7C9-03C2A03B9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185" y="4207002"/>
            <a:ext cx="7181850"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A854FB-8433-2AD2-033B-EEB4EC50990A}"/>
              </a:ext>
            </a:extLst>
          </p:cNvPr>
          <p:cNvSpPr txBox="1"/>
          <p:nvPr/>
        </p:nvSpPr>
        <p:spPr>
          <a:xfrm>
            <a:off x="1416844" y="1122486"/>
            <a:ext cx="2240756" cy="2585323"/>
          </a:xfrm>
          <a:prstGeom prst="rect">
            <a:avLst/>
          </a:prstGeom>
          <a:noFill/>
        </p:spPr>
        <p:txBody>
          <a:bodyPr wrap="square">
            <a:spAutoFit/>
          </a:bodyPr>
          <a:lstStyle/>
          <a:p>
            <a:pPr algn="just"/>
            <a:r>
              <a:rPr lang="en-US" b="1" dirty="0"/>
              <a:t>Virtual Machine Contributor lets you manage virtual machines, but not access to them, and not the virtual network or storage account they're connected to. </a:t>
            </a:r>
            <a:endParaRPr lang="en-IN" b="1" dirty="0"/>
          </a:p>
        </p:txBody>
      </p:sp>
    </p:spTree>
    <p:extLst>
      <p:ext uri="{BB962C8B-B14F-4D97-AF65-F5344CB8AC3E}">
        <p14:creationId xmlns:p14="http://schemas.microsoft.com/office/powerpoint/2010/main" val="385054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Managing Azure firewall and virtual networks with PowerShell">
            <a:extLst>
              <a:ext uri="{FF2B5EF4-FFF2-40B4-BE49-F238E27FC236}">
                <a16:creationId xmlns:a16="http://schemas.microsoft.com/office/drawing/2014/main" id="{FDBB03FB-4A59-18EE-7AFE-284146AE2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808" y="1069848"/>
            <a:ext cx="6636991" cy="412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F9BAC5-CE7E-328B-7D6E-5CDAD95CC3E3}"/>
              </a:ext>
            </a:extLst>
          </p:cNvPr>
          <p:cNvSpPr txBox="1"/>
          <p:nvPr/>
        </p:nvSpPr>
        <p:spPr>
          <a:xfrm>
            <a:off x="76201" y="181957"/>
            <a:ext cx="5493258" cy="6740307"/>
          </a:xfrm>
          <a:prstGeom prst="rect">
            <a:avLst/>
          </a:prstGeom>
          <a:noFill/>
        </p:spPr>
        <p:txBody>
          <a:bodyPr wrap="square">
            <a:spAutoFit/>
          </a:bodyPr>
          <a:lstStyle/>
          <a:p>
            <a:pPr algn="just"/>
            <a:r>
              <a:rPr lang="en-US" sz="1600" dirty="0"/>
              <a:t>You need to ensure that only devices connected to a 131.107.0.0/16 subnet can access data in the rg1lod10598168 Azure Storage account. To complete this task, sign into the Azure portal. 2/27/22, 11:41 AM 118/236 Answer : See the explanation below. Explanation: </a:t>
            </a:r>
          </a:p>
          <a:p>
            <a:pPr algn="just"/>
            <a:r>
              <a:rPr lang="en-US" sz="1600" dirty="0"/>
              <a:t>Step 1: </a:t>
            </a:r>
          </a:p>
          <a:p>
            <a:pPr marL="342900" indent="-342900" algn="just">
              <a:buAutoNum type="arabicPeriod"/>
            </a:pPr>
            <a:r>
              <a:rPr lang="en-US" sz="1600" dirty="0"/>
              <a:t>In Azure portal go to the storage account you want to secure. Here: rg1lod10598168 </a:t>
            </a:r>
          </a:p>
          <a:p>
            <a:pPr algn="just"/>
            <a:r>
              <a:rPr lang="en-US" sz="1600" dirty="0"/>
              <a:t>2. Click on the settings menu called Firewalls and virtual networks. </a:t>
            </a:r>
          </a:p>
          <a:p>
            <a:pPr algn="just"/>
            <a:r>
              <a:rPr lang="en-US" sz="1600" dirty="0"/>
              <a:t>3. To deny access by default, choose to allow access from Selected networks. To allow traffic from all networks, choose to allow access from All networks. </a:t>
            </a:r>
          </a:p>
          <a:p>
            <a:pPr algn="just"/>
            <a:r>
              <a:rPr lang="en-US" sz="1600" dirty="0"/>
              <a:t>4. Click Save to apply your changes.</a:t>
            </a:r>
          </a:p>
          <a:p>
            <a:pPr algn="just"/>
            <a:r>
              <a:rPr lang="en-US" sz="1600" dirty="0"/>
              <a:t> Step 2: </a:t>
            </a:r>
          </a:p>
          <a:p>
            <a:pPr marL="342900" indent="-342900" algn="just">
              <a:buAutoNum type="arabicPeriod"/>
            </a:pPr>
            <a:r>
              <a:rPr lang="en-US" sz="1600" dirty="0"/>
              <a:t>Go to the storage account you want to secure. Here: rg1lod10598168 </a:t>
            </a:r>
          </a:p>
          <a:p>
            <a:pPr marL="342900" indent="-342900" algn="just">
              <a:buAutoNum type="arabicPeriod"/>
            </a:pPr>
            <a:r>
              <a:rPr lang="en-US" sz="1600" dirty="0"/>
              <a:t>2. Click on the settings menu called Firewalls and virtual networks. </a:t>
            </a:r>
          </a:p>
          <a:p>
            <a:pPr marL="342900" indent="-342900" algn="just">
              <a:buAutoNum type="arabicPeriod"/>
            </a:pPr>
            <a:r>
              <a:rPr lang="en-US" sz="1600" dirty="0"/>
              <a:t>3. Check that you've selected to allow access from Selected networks. </a:t>
            </a:r>
          </a:p>
          <a:p>
            <a:pPr marL="342900" indent="-342900" algn="just">
              <a:buAutoNum type="arabicPeriod"/>
            </a:pPr>
            <a:r>
              <a:rPr lang="en-US" sz="1600" dirty="0"/>
              <a:t>4. To grant access to a virtual network with a new network rule, under Virtual networks, click Add existing virtual network, select Virtual networks and Subnets options. Enter the 131.107.0.0/16 subnet and then click Add. Note: When network rules are configured, only applications requesting data over the specified set</a:t>
            </a:r>
            <a:endParaRPr lang="en-IN" sz="1600" dirty="0"/>
          </a:p>
        </p:txBody>
      </p:sp>
    </p:spTree>
    <p:extLst>
      <p:ext uri="{BB962C8B-B14F-4D97-AF65-F5344CB8AC3E}">
        <p14:creationId xmlns:p14="http://schemas.microsoft.com/office/powerpoint/2010/main" val="317620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esign and Architecture diagram">
            <a:extLst>
              <a:ext uri="{FF2B5EF4-FFF2-40B4-BE49-F238E27FC236}">
                <a16:creationId xmlns:a16="http://schemas.microsoft.com/office/drawing/2014/main" id="{4055788F-0053-A03F-3E49-7577C54E5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992" y="67056"/>
            <a:ext cx="7031038" cy="655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7F496A-1594-C3DC-01A7-7BC5D71F5A83}"/>
              </a:ext>
            </a:extLst>
          </p:cNvPr>
          <p:cNvSpPr txBox="1"/>
          <p:nvPr/>
        </p:nvSpPr>
        <p:spPr>
          <a:xfrm>
            <a:off x="1042416" y="962120"/>
            <a:ext cx="2093976" cy="4247317"/>
          </a:xfrm>
          <a:prstGeom prst="rect">
            <a:avLst/>
          </a:prstGeom>
          <a:noFill/>
        </p:spPr>
        <p:txBody>
          <a:bodyPr wrap="square">
            <a:spAutoFit/>
          </a:bodyPr>
          <a:lstStyle/>
          <a:p>
            <a:pPr algn="just"/>
            <a:r>
              <a:rPr lang="en-US" b="0" i="0" dirty="0">
                <a:solidFill>
                  <a:srgbClr val="171717"/>
                </a:solidFill>
                <a:effectLst/>
                <a:latin typeface="Segoe UI" panose="020B0502040204020203" pitchFamily="34" charset="0"/>
              </a:rPr>
              <a:t>Azure Bastion works with the following types of peering:</a:t>
            </a:r>
          </a:p>
          <a:p>
            <a:pPr algn="just">
              <a:buFont typeface="Arial" panose="020B0604020202020204" pitchFamily="34" charset="0"/>
              <a:buChar char="•"/>
            </a:pPr>
            <a:r>
              <a:rPr lang="en-US" b="1" i="0" dirty="0">
                <a:solidFill>
                  <a:srgbClr val="171717"/>
                </a:solidFill>
                <a:effectLst/>
                <a:latin typeface="Segoe UI" panose="020B0502040204020203" pitchFamily="34" charset="0"/>
              </a:rPr>
              <a:t>Virtual network peering:</a:t>
            </a:r>
            <a:r>
              <a:rPr lang="en-US" b="0" i="0" dirty="0">
                <a:solidFill>
                  <a:srgbClr val="171717"/>
                </a:solidFill>
                <a:effectLst/>
                <a:latin typeface="Segoe UI" panose="020B0502040204020203" pitchFamily="34" charset="0"/>
              </a:rPr>
              <a:t> Connect virtual networks within the same Azure region.</a:t>
            </a:r>
          </a:p>
          <a:p>
            <a:pPr algn="just">
              <a:buFont typeface="Arial" panose="020B0604020202020204" pitchFamily="34" charset="0"/>
              <a:buChar char="•"/>
            </a:pPr>
            <a:r>
              <a:rPr lang="en-US" b="1" i="0" dirty="0">
                <a:solidFill>
                  <a:srgbClr val="171717"/>
                </a:solidFill>
                <a:effectLst/>
                <a:latin typeface="Segoe UI" panose="020B0502040204020203" pitchFamily="34" charset="0"/>
              </a:rPr>
              <a:t>Global virtual network peering:</a:t>
            </a:r>
            <a:r>
              <a:rPr lang="en-US" b="0" i="0" dirty="0">
                <a:solidFill>
                  <a:srgbClr val="171717"/>
                </a:solidFill>
                <a:effectLst/>
                <a:latin typeface="Segoe UI" panose="020B0502040204020203" pitchFamily="34" charset="0"/>
              </a:rPr>
              <a:t> Connecting virtual networks across Azure regions.</a:t>
            </a:r>
          </a:p>
        </p:txBody>
      </p:sp>
    </p:spTree>
    <p:extLst>
      <p:ext uri="{BB962C8B-B14F-4D97-AF65-F5344CB8AC3E}">
        <p14:creationId xmlns:p14="http://schemas.microsoft.com/office/powerpoint/2010/main" val="3730134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ub-spoke topology in Azure">
            <a:extLst>
              <a:ext uri="{FF2B5EF4-FFF2-40B4-BE49-F238E27FC236}">
                <a16:creationId xmlns:a16="http://schemas.microsoft.com/office/drawing/2014/main" id="{11F5680F-F777-752E-0E87-32E9A0915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248" y="923544"/>
            <a:ext cx="8283554" cy="4736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B2F72A-D1A0-9162-5E33-66DF544FE900}"/>
              </a:ext>
            </a:extLst>
          </p:cNvPr>
          <p:cNvSpPr txBox="1"/>
          <p:nvPr/>
        </p:nvSpPr>
        <p:spPr>
          <a:xfrm>
            <a:off x="441198" y="1583680"/>
            <a:ext cx="2777490" cy="3416320"/>
          </a:xfrm>
          <a:prstGeom prst="rect">
            <a:avLst/>
          </a:prstGeom>
          <a:noFill/>
        </p:spPr>
        <p:txBody>
          <a:bodyPr wrap="square">
            <a:spAutoFit/>
          </a:bodyPr>
          <a:lstStyle/>
          <a:p>
            <a:pPr algn="just"/>
            <a:r>
              <a:rPr lang="en-US" b="0" i="0" dirty="0">
                <a:solidFill>
                  <a:srgbClr val="202124"/>
                </a:solidFill>
                <a:effectLst/>
                <a:latin typeface="arial" panose="020B0604020202020204" pitchFamily="34" charset="0"/>
              </a:rPr>
              <a:t>Spoke virtual networks: Spoke virtual networks are </a:t>
            </a:r>
            <a:r>
              <a:rPr lang="en-US" b="1" i="0" dirty="0">
                <a:solidFill>
                  <a:srgbClr val="202124"/>
                </a:solidFill>
                <a:effectLst/>
                <a:latin typeface="arial" panose="020B0604020202020204" pitchFamily="34" charset="0"/>
              </a:rPr>
              <a:t>used to isolate workloads in their own virtual networks, managed separately from other spokes</a:t>
            </a:r>
            <a:r>
              <a:rPr lang="en-US" b="0" i="0" dirty="0">
                <a:solidFill>
                  <a:srgbClr val="202124"/>
                </a:solidFill>
                <a:effectLst/>
                <a:latin typeface="arial" panose="020B0604020202020204" pitchFamily="34" charset="0"/>
              </a:rPr>
              <a:t>. Each workload might include multiple tiers, with multiple subnets connected through Azure load balancers.</a:t>
            </a:r>
            <a:endParaRPr lang="en-IN" dirty="0"/>
          </a:p>
        </p:txBody>
      </p:sp>
    </p:spTree>
    <p:extLst>
      <p:ext uri="{BB962C8B-B14F-4D97-AF65-F5344CB8AC3E}">
        <p14:creationId xmlns:p14="http://schemas.microsoft.com/office/powerpoint/2010/main" val="246528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18485</TotalTime>
  <Words>9506</Words>
  <Application>Microsoft Office PowerPoint</Application>
  <PresentationFormat>Widescreen</PresentationFormat>
  <Paragraphs>384</Paragraphs>
  <Slides>102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102</vt:i4>
      </vt:variant>
    </vt:vector>
  </HeadingPairs>
  <TitlesOfParts>
    <vt:vector size="114" baseType="lpstr">
      <vt:lpstr>-apple-system</vt:lpstr>
      <vt:lpstr>arial</vt:lpstr>
      <vt:lpstr>arial</vt:lpstr>
      <vt:lpstr>Calibri</vt:lpstr>
      <vt:lpstr>Calibri Light</vt:lpstr>
      <vt:lpstr>Noto Sans</vt:lpstr>
      <vt:lpstr>Roboto</vt:lpstr>
      <vt:lpstr>Roboto Condensed</vt:lpstr>
      <vt:lpstr>Segoe UI</vt:lpstr>
      <vt:lpstr>SegoeUI</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 Nath</dc:creator>
  <cp:lastModifiedBy>Ram Nath</cp:lastModifiedBy>
  <cp:revision>165</cp:revision>
  <dcterms:created xsi:type="dcterms:W3CDTF">2022-10-23T08:59:27Z</dcterms:created>
  <dcterms:modified xsi:type="dcterms:W3CDTF">2022-11-05T11:17:52Z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2022-10-23T09:01:45Z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d8cc5800-3c8a-4e6f-b80e-c38cdf0317d8</vt:lpwstr>
  </property>
  <property fmtid="{D5CDD505-2E9C-101B-9397-08002B2CF9AE}" pid="7" name="MSIP_Label_defa4170-0d19-0005-0004-bc88714345d2_ActionId">
    <vt:lpwstr>1b5205ae-4334-459c-84ec-23d89252b999</vt:lpwstr>
  </property>
  <property fmtid="{D5CDD505-2E9C-101B-9397-08002B2CF9AE}" pid="8" name="MSIP_Label_defa4170-0d19-0005-0004-bc88714345d2_ContentBits">
    <vt:lpwstr>0</vt:lpwstr>
  </property>
</Properties>
</file>